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sldIdLst>
    <p:sldId id="256" r:id="rId2"/>
    <p:sldId id="318" r:id="rId3"/>
    <p:sldId id="257" r:id="rId4"/>
    <p:sldId id="258" r:id="rId5"/>
    <p:sldId id="263" r:id="rId6"/>
    <p:sldId id="259" r:id="rId7"/>
    <p:sldId id="260" r:id="rId8"/>
    <p:sldId id="261" r:id="rId9"/>
    <p:sldId id="262" r:id="rId10"/>
    <p:sldId id="264" r:id="rId11"/>
    <p:sldId id="265" r:id="rId12"/>
    <p:sldId id="266" r:id="rId13"/>
    <p:sldId id="267" r:id="rId14"/>
    <p:sldId id="268" r:id="rId15"/>
    <p:sldId id="269" r:id="rId16"/>
    <p:sldId id="278" r:id="rId17"/>
    <p:sldId id="270" r:id="rId18"/>
    <p:sldId id="271" r:id="rId19"/>
    <p:sldId id="290" r:id="rId20"/>
    <p:sldId id="291" r:id="rId21"/>
    <p:sldId id="272" r:id="rId22"/>
    <p:sldId id="292" r:id="rId23"/>
    <p:sldId id="285" r:id="rId24"/>
    <p:sldId id="287" r:id="rId25"/>
    <p:sldId id="286" r:id="rId26"/>
    <p:sldId id="293" r:id="rId27"/>
    <p:sldId id="288" r:id="rId28"/>
    <p:sldId id="294" r:id="rId29"/>
    <p:sldId id="298" r:id="rId30"/>
    <p:sldId id="295" r:id="rId31"/>
    <p:sldId id="296" r:id="rId32"/>
    <p:sldId id="297" r:id="rId33"/>
    <p:sldId id="304" r:id="rId34"/>
    <p:sldId id="289" r:id="rId35"/>
    <p:sldId id="299" r:id="rId36"/>
    <p:sldId id="300" r:id="rId37"/>
    <p:sldId id="305" r:id="rId38"/>
    <p:sldId id="301" r:id="rId39"/>
    <p:sldId id="319" r:id="rId40"/>
    <p:sldId id="320" r:id="rId41"/>
    <p:sldId id="321" r:id="rId42"/>
    <p:sldId id="302" r:id="rId43"/>
    <p:sldId id="303" r:id="rId44"/>
    <p:sldId id="307" r:id="rId45"/>
    <p:sldId id="308" r:id="rId46"/>
    <p:sldId id="309" r:id="rId47"/>
    <p:sldId id="310" r:id="rId48"/>
    <p:sldId id="306" r:id="rId49"/>
    <p:sldId id="317" r:id="rId50"/>
    <p:sldId id="312" r:id="rId51"/>
    <p:sldId id="313" r:id="rId52"/>
    <p:sldId id="276" r:id="rId53"/>
    <p:sldId id="277" r:id="rId54"/>
    <p:sldId id="273" r:id="rId55"/>
    <p:sldId id="279" r:id="rId56"/>
    <p:sldId id="280" r:id="rId57"/>
    <p:sldId id="281" r:id="rId58"/>
    <p:sldId id="282" r:id="rId59"/>
    <p:sldId id="28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4660"/>
  </p:normalViewPr>
  <p:slideViewPr>
    <p:cSldViewPr snapToGrid="0">
      <p:cViewPr varScale="1">
        <p:scale>
          <a:sx n="114" d="100"/>
          <a:sy n="114" d="100"/>
        </p:scale>
        <p:origin x="18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2C20C-811E-448F-A876-8D534EE68684}" type="datetimeFigureOut">
              <a:rPr lang="en-US" smtClean="0"/>
              <a:t>9/25/2020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21BA-8874-41B4-B7CC-9B003102B918}" type="slidenum">
              <a:rPr lang="en-US" smtClean="0"/>
              <a:t>‹#›</a:t>
            </a:fld>
            <a:endParaRPr lang="en-US"/>
          </a:p>
        </p:txBody>
      </p:sp>
    </p:spTree>
    <p:extLst>
      <p:ext uri="{BB962C8B-B14F-4D97-AF65-F5344CB8AC3E}">
        <p14:creationId xmlns:p14="http://schemas.microsoft.com/office/powerpoint/2010/main" val="205890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D49D-2BEC-45AE-876C-4811E935F0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32ED45-D91F-4180-944D-BBEE55BF8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325C2-DD46-43C6-AEBB-0CC0C51C81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5090BB-E480-42F3-88FB-588E840099F6}"/>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98002200-C8B7-44DB-B1ED-0631635302F2}"/>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28720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9D01-3D73-42B2-8685-11D29E4C7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38339-5E72-4DE7-8A70-9582ADE40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246A0-42BD-4AD5-917E-4B46AB9925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40D5F1-EFFC-43C7-99DA-0B7DE5058087}"/>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7AA4B60A-C5F0-441C-8ECE-B12AF33FD78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5149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4DEBE-7B5C-4869-8DAE-23C1C0BB5C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F7E38-34F1-4D02-8953-9B821F796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3B2D2-9FBC-4B23-A65B-98E38EACC2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0D93E7-2D20-4A7F-9168-254F6EBA5E03}"/>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64CEF70A-6542-47AD-A652-4CDC3AA5DD11}"/>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14856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489B-E44C-409A-AF24-65BAAF8CE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D5258-6444-4716-8154-0BEC4AC281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67259-0C18-4284-8F0C-23C32BF992E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A8ABA0-D1F6-4AA4-9A83-203E832268D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0FEFB17D-0E01-4784-98A7-76373E3E9648}"/>
              </a:ext>
            </a:extLst>
          </p:cNvPr>
          <p:cNvSpPr>
            <a:spLocks noGrp="1"/>
          </p:cNvSpPr>
          <p:nvPr>
            <p:ph type="sldNum" sz="quarter" idx="12"/>
          </p:nvPr>
        </p:nvSpPr>
        <p:spPr/>
        <p:txBody>
          <a:bodyPr/>
          <a:lstStyle/>
          <a:p>
            <a:fld id="{ADE010BB-8A0A-44C6-A34B-43819450A25B}" type="slidenum">
              <a:rPr lang="en-US" smtClean="0"/>
              <a:t>‹#›</a:t>
            </a:fld>
            <a:endParaRPr lang="en-US"/>
          </a:p>
        </p:txBody>
      </p:sp>
      <p:pic>
        <p:nvPicPr>
          <p:cNvPr id="9" name="Picture 8">
            <a:extLst>
              <a:ext uri="{FF2B5EF4-FFF2-40B4-BE49-F238E27FC236}">
                <a16:creationId xmlns:a16="http://schemas.microsoft.com/office/drawing/2014/main" id="{42812720-E155-4EA5-AC43-B4C70BCA98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807" y="6356350"/>
            <a:ext cx="1746129" cy="365125"/>
          </a:xfrm>
          <a:prstGeom prst="rect">
            <a:avLst/>
          </a:prstGeom>
        </p:spPr>
      </p:pic>
    </p:spTree>
    <p:extLst>
      <p:ext uri="{BB962C8B-B14F-4D97-AF65-F5344CB8AC3E}">
        <p14:creationId xmlns:p14="http://schemas.microsoft.com/office/powerpoint/2010/main" val="40968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EC9B-AFD5-413F-A62C-48E58F19DE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D200FF-C25A-43B9-9664-476A5409A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EF31F-5B79-4BF3-BF28-C27C79A7B0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8B0190-C308-4631-824E-2655434835B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3A638406-59D6-4E98-8A02-0EEE0745455B}"/>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0237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1E69-D7C1-43EC-8F7F-F78731825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8AD56-FEAE-4938-8A0B-C0191D7618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BA1CE3-14E7-462A-8585-B7ABE0AC46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FCF95-070E-441F-95D0-E4F0379C8E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87F89BC-F9D2-4E7A-899D-7D46644D88FC}"/>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59002D25-81FD-4A4F-927C-CD1EA174A243}"/>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178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2298-AACF-431B-98D8-5D8E05AAA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5213C-36CF-47B1-8DEF-1FB4AFEB8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CF194-75A6-4128-B9CB-66E8D502B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49D31-44AF-4972-818A-635348476F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A3AF6A-1D78-4E11-B85D-EE5CC74015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96812-B73D-48D4-A58F-DF5F944205F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66A2C18-3CDA-4A33-AA92-C74EAECCE8E8}"/>
              </a:ext>
            </a:extLst>
          </p:cNvPr>
          <p:cNvSpPr>
            <a:spLocks noGrp="1"/>
          </p:cNvSpPr>
          <p:nvPr>
            <p:ph type="ftr" sz="quarter" idx="11"/>
          </p:nvPr>
        </p:nvSpPr>
        <p:spPr/>
        <p:txBody>
          <a:bodyPr/>
          <a:lstStyle/>
          <a:p>
            <a:r>
              <a:rPr lang="en-US"/>
              <a:t>www.gophersport.com    www.canadago4sport.com</a:t>
            </a:r>
          </a:p>
        </p:txBody>
      </p:sp>
      <p:sp>
        <p:nvSpPr>
          <p:cNvPr id="9" name="Slide Number Placeholder 8">
            <a:extLst>
              <a:ext uri="{FF2B5EF4-FFF2-40B4-BE49-F238E27FC236}">
                <a16:creationId xmlns:a16="http://schemas.microsoft.com/office/drawing/2014/main" id="{AF268392-AD84-448D-B60D-201572EAF30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73020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57E4-C3F3-4D27-9AFC-DDD63A449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AE8405-4D24-4760-B6E2-6E905D2D953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0A4DC16-8C64-46D4-8872-FFFAB62FF0D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44AEFBE-C8FA-4D78-84B6-01BF0BE8757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71774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9E32A-FE58-445B-8B40-B1B68C959A4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86680F4-7072-4A7E-9EF4-F30E7CF28228}"/>
              </a:ext>
            </a:extLst>
          </p:cNvPr>
          <p:cNvSpPr>
            <a:spLocks noGrp="1"/>
          </p:cNvSpPr>
          <p:nvPr>
            <p:ph type="ftr" sz="quarter" idx="11"/>
          </p:nvPr>
        </p:nvSpPr>
        <p:spPr/>
        <p:txBody>
          <a:bodyPr/>
          <a:lstStyle/>
          <a:p>
            <a:r>
              <a:rPr lang="en-US"/>
              <a:t>www.gophersport.com    www.canadago4sport.com</a:t>
            </a:r>
          </a:p>
        </p:txBody>
      </p:sp>
      <p:sp>
        <p:nvSpPr>
          <p:cNvPr id="4" name="Slide Number Placeholder 3">
            <a:extLst>
              <a:ext uri="{FF2B5EF4-FFF2-40B4-BE49-F238E27FC236}">
                <a16:creationId xmlns:a16="http://schemas.microsoft.com/office/drawing/2014/main" id="{D4AEC60E-FEC7-46A6-BCC9-9394F77646E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3153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6C3B-2422-4EE4-BC05-32F759602E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C016BD-B71B-46DD-8125-006FC4BE1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85B15-443E-4D70-BC90-F5D6E24D0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FD5F7-FCED-4238-B547-14E9696A7C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C5846D-0981-404F-91C3-52A59A0B655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E5D3BA87-2D66-4D5A-BC5C-1011EDF845D4}"/>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2223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20FA-BBA9-47DC-8BF1-44B6CD4DD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7FDB59-D9BC-4F5F-BDE5-AB5BE6743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7BE1E-E98E-4BC7-B7A2-EA8AC6DE5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00133-8247-4315-BCCA-DB496029383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C2D2B7-9F50-4BE2-A334-726FDFDA030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F3B22DDE-22AA-4D9E-B13D-DA4BCAF1CAD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696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3A611-CBE5-4198-B1E1-A872DF748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1A7F64-F231-4761-9987-5CE3E7D3E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60F19-ACD0-4CF1-B2E6-6179CE00F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84D5FB-4B15-480B-AEDB-7DED05EBF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www.gophersport.com    www.canadago4sport.com</a:t>
            </a:r>
          </a:p>
        </p:txBody>
      </p:sp>
      <p:sp>
        <p:nvSpPr>
          <p:cNvPr id="6" name="Slide Number Placeholder 5">
            <a:extLst>
              <a:ext uri="{FF2B5EF4-FFF2-40B4-BE49-F238E27FC236}">
                <a16:creationId xmlns:a16="http://schemas.microsoft.com/office/drawing/2014/main" id="{C324E9F6-D8A7-4D21-AAAC-2FBF0C41C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010BB-8A0A-44C6-A34B-43819450A25B}" type="slidenum">
              <a:rPr lang="en-US" smtClean="0"/>
              <a:t>‹#›</a:t>
            </a:fld>
            <a:endParaRPr lang="en-US"/>
          </a:p>
        </p:txBody>
      </p:sp>
    </p:spTree>
    <p:extLst>
      <p:ext uri="{BB962C8B-B14F-4D97-AF65-F5344CB8AC3E}">
        <p14:creationId xmlns:p14="http://schemas.microsoft.com/office/powerpoint/2010/main" val="312302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BYL50@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nadago4sport.com/Manipulative-Send/Balloon-Dribble-With-Hands" TargetMode="External"/><Relationship Id="rId2" Type="http://schemas.openxmlformats.org/officeDocument/2006/relationships/slideLayout" Target="../slideLayouts/slideLayout2.xml"/><Relationship Id="rId1" Type="http://schemas.openxmlformats.org/officeDocument/2006/relationships/video" Target="https://www.youtube.com/embed/ReyZvs_H0wc?feature=oembed"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anadago4sport.com/Manipulative-Send/Balloon-Dribble-with-Feet" TargetMode="External"/><Relationship Id="rId2" Type="http://schemas.openxmlformats.org/officeDocument/2006/relationships/slideLayout" Target="../slideLayouts/slideLayout2.xml"/><Relationship Id="rId1" Type="http://schemas.openxmlformats.org/officeDocument/2006/relationships/video" Target="https://www.youtube.com/embed/m2l7q6YDjjc?feature=oembed"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canadago4sport.com/Manipulative-Send/Noodle-Toss-Pairs" TargetMode="External"/><Relationship Id="rId2" Type="http://schemas.openxmlformats.org/officeDocument/2006/relationships/slideLayout" Target="../slideLayouts/slideLayout2.xml"/><Relationship Id="rId1" Type="http://schemas.openxmlformats.org/officeDocument/2006/relationships/video" Target="https://www.youtube.com/embed/5Lxx6bUjSbQ?feature=oembed"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anadago4sport.com/Stability-Ball1/Circus-Catches" TargetMode="External"/><Relationship Id="rId2" Type="http://schemas.openxmlformats.org/officeDocument/2006/relationships/slideLayout" Target="../slideLayouts/slideLayout2.xml"/><Relationship Id="rId1" Type="http://schemas.openxmlformats.org/officeDocument/2006/relationships/video" Target="https://www.youtube.com/embed/01tYgG4D8KU?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phersport.com/pe/balls/rubber-band-balls?utm_source=transactional&amp;utm_medium=email&amp;utm_campaign=email-cart"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gophersport.com/sports/tennis/oversized-foam-tennis-balls?utm_source=transactional&amp;utm_medium=email&amp;utm_campaign=email-car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gophersport.com/pe/balls/kowabunga-beach-balls?utm_source=transactional&amp;utm_medium=email&amp;utm_campaign=email-cart"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gophersport.com/pe/hoops/durahoop?utm_source=transactional&amp;utm_medium=email&amp;utm_campaign=email-car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gophersport.com/pe/field-day/heavy-duty-balloons?item=4199"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hyperlink" Target="https://www.gophersport.com/sports/tennis/oversized-foam-tennis-balls?utm_source=transactional&amp;utm_medium=email&amp;utm_campaign=email-cart" TargetMode="External"/><Relationship Id="rId1" Type="http://schemas.openxmlformats.org/officeDocument/2006/relationships/slideLayout" Target="../slideLayouts/slideLayout2.xml"/><Relationship Id="rId6" Type="http://schemas.openxmlformats.org/officeDocument/2006/relationships/hyperlink" Target="https://www.gophersport.com/sports/pickleball/rainbow-pick-a-paddle-racquets?utm_source=transactional&amp;utm_medium=email&amp;utm_campaign=email-cart" TargetMode="External"/><Relationship Id="rId5" Type="http://schemas.openxmlformats.org/officeDocument/2006/relationships/image" Target="../media/image16.png"/><Relationship Id="rId4" Type="http://schemas.openxmlformats.org/officeDocument/2006/relationships/hyperlink" Target="https://www.gophersport.com/fitness/saq/rainbow-reaction-balls?item=667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hyperlink" Target="https://www.gophersport.com/pe/hoops/durahoop?utm_source=transactional&amp;utm_medium=email&amp;utm_campaign=email-cart"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www.gophersport.com/pe/activities/rainbow-aeroscoop-scoops?utm_source=transactional&amp;utm_medium=email&amp;utm_campaign=email-cart"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c-mKFTRXOS8" TargetMode="External"/><Relationship Id="rId2" Type="http://schemas.openxmlformats.org/officeDocument/2006/relationships/slideLayout" Target="../slideLayouts/slideLayout2.xml"/><Relationship Id="rId1" Type="http://schemas.openxmlformats.org/officeDocument/2006/relationships/video" Target="https://www.youtube.com/embed/c-mKFTRXOS8?feature=oembed" TargetMode="External"/><Relationship Id="rId5" Type="http://schemas.openxmlformats.org/officeDocument/2006/relationships/image" Target="../media/image6.jpeg"/><Relationship Id="rId4" Type="http://schemas.openxmlformats.org/officeDocument/2006/relationships/hyperlink" Target="https://www.canadago4sport.com/Target1/Hula-Hoop-Horsesho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adago4sport.com/Target1/Hula-Hoop-Horseshoes-Race" TargetMode="External"/><Relationship Id="rId2" Type="http://schemas.openxmlformats.org/officeDocument/2006/relationships/slideLayout" Target="../slideLayouts/slideLayout2.xml"/><Relationship Id="rId1" Type="http://schemas.openxmlformats.org/officeDocument/2006/relationships/video" Target="https://www.youtube.com/embed/D-lAsMyun3M?feature=oembed" TargetMode="Externa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hyperlink" Target="https://www.canadago4sport.com/Target1/Kickpar" TargetMode="External"/><Relationship Id="rId2" Type="http://schemas.openxmlformats.org/officeDocument/2006/relationships/slideLayout" Target="../slideLayouts/slideLayout4.xml"/><Relationship Id="rId1" Type="http://schemas.openxmlformats.org/officeDocument/2006/relationships/video" Target="https://www.youtube.com/embed/1jIPA4qahr0?feature=oemb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4.jpeg"/><Relationship Id="rId2" Type="http://schemas.openxmlformats.org/officeDocument/2006/relationships/video" Target="https://www.youtube.com/embed/KFIRPGBAg-4?feature=oembed" TargetMode="External"/><Relationship Id="rId1" Type="http://schemas.openxmlformats.org/officeDocument/2006/relationships/video" Target="https://www.youtube.com/embed/KsM9ti-0VFs?feature=oembed" TargetMode="External"/><Relationship Id="rId6" Type="http://schemas.openxmlformats.org/officeDocument/2006/relationships/image" Target="../media/image23.jpeg"/><Relationship Id="rId5" Type="http://schemas.openxmlformats.org/officeDocument/2006/relationships/hyperlink" Target="https://www.canadago4sport.com/Target1/Disc-Golf-with-Mobile-Goals" TargetMode="External"/><Relationship Id="rId4" Type="http://schemas.openxmlformats.org/officeDocument/2006/relationships/hyperlink" Target="https://www.canadago4sport.com/Target1/Disc-Golf-with-Natural-Goal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anadago4sport.com/Target1/How-Far-Can-we-Roll" TargetMode="External"/><Relationship Id="rId2" Type="http://schemas.openxmlformats.org/officeDocument/2006/relationships/slideLayout" Target="../slideLayouts/slideLayout2.xml"/><Relationship Id="rId1" Type="http://schemas.openxmlformats.org/officeDocument/2006/relationships/video" Target="https://www.youtube.com/embed/WL4Gc8b01Wc?feature=oembed"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hyperlink" Target="https://www.canadago4sport.com/Target1/Backwards-Partner-Bowling" TargetMode="External"/><Relationship Id="rId2" Type="http://schemas.openxmlformats.org/officeDocument/2006/relationships/slideLayout" Target="../slideLayouts/slideLayout2.xml"/><Relationship Id="rId1" Type="http://schemas.openxmlformats.org/officeDocument/2006/relationships/video" Target="https://www.youtube.com/embed/f89C1qwr4jA?feature=oembed"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hyperlink" Target="https://www.canadago4sport.com/Target1/Tape-Roll-Bowl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nadago4sport.com/Target1/Ace-Chase-Two-Square" TargetMode="External"/><Relationship Id="rId2" Type="http://schemas.openxmlformats.org/officeDocument/2006/relationships/slideLayout" Target="../slideLayouts/slideLayout2.xml"/><Relationship Id="rId1" Type="http://schemas.openxmlformats.org/officeDocument/2006/relationships/video" Target="https://www.youtube.com/embed/OTc_eaNIO3c?feature=oembed" TargetMode="Externa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canadago4sport.com/Net/Width-and-Depth" TargetMode="External"/><Relationship Id="rId2" Type="http://schemas.openxmlformats.org/officeDocument/2006/relationships/slideLayout" Target="../slideLayouts/slideLayout2.xml"/><Relationship Id="rId1" Type="http://schemas.openxmlformats.org/officeDocument/2006/relationships/video" Target="https://www.youtube.com/embed/bCGHpdD8bUo?feature=oembed" TargetMode="Externa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hyperlink" Target="https://www.canadago4sport.com/Manipulative-Retain/Balance-Two-Ball" TargetMode="External"/><Relationship Id="rId2" Type="http://schemas.openxmlformats.org/officeDocument/2006/relationships/slideLayout" Target="../slideLayouts/slideLayout2.xml"/><Relationship Id="rId1" Type="http://schemas.openxmlformats.org/officeDocument/2006/relationships/video" Target="https://www.youtube.com/embed/0vnPRsKQZkE?feature=oembed" TargetMode="Externa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hyperlink" Target="https://www.canadago4sport.com/Manipulative-Retain/Double-Dribble" TargetMode="External"/><Relationship Id="rId2" Type="http://schemas.openxmlformats.org/officeDocument/2006/relationships/slideLayout" Target="../slideLayouts/slideLayout2.xml"/><Relationship Id="rId1" Type="http://schemas.openxmlformats.org/officeDocument/2006/relationships/video" Target="https://www.youtube.com/embed/UU-yzyf7bZc?feature=oembed"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hyperlink" Target="https://www.gophersport.com/pe/hoops/durahoop?utm_source=transactional&amp;utm_medium=email&amp;utm_campaign=email-cart" TargetMode="External"/><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hyperlink" Target="https://www.gophersport.com/sports/tennis/oversized-foam-tennis-balls?utm_source=transactional&amp;utm_medium=email&amp;utm_campaign=email-cart" TargetMode="External"/><Relationship Id="rId1" Type="http://schemas.openxmlformats.org/officeDocument/2006/relationships/slideLayout" Target="../slideLayouts/slideLayout2.xml"/><Relationship Id="rId6" Type="http://schemas.openxmlformats.org/officeDocument/2006/relationships/hyperlink" Target="https://www.gophersport.com/pe/balls/kowabunga-beach-balls?utm_source=transactional&amp;utm_medium=email&amp;utm_campaign=email-cart" TargetMode="External"/><Relationship Id="rId5" Type="http://schemas.openxmlformats.org/officeDocument/2006/relationships/image" Target="../media/image3.png"/><Relationship Id="rId4" Type="http://schemas.openxmlformats.org/officeDocument/2006/relationships/hyperlink" Target="https://www.gophersport.com/pe/balls/rubber-band-balls?utm_source=transactional&amp;utm_medium=email&amp;utm_campaign=email-cart" TargetMode="Externa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www.canadago4sport.com/Manipulative-Retain/Stork-Stand-Balloon-Keepup" TargetMode="External"/><Relationship Id="rId2" Type="http://schemas.openxmlformats.org/officeDocument/2006/relationships/slideLayout" Target="../slideLayouts/slideLayout2.xml"/><Relationship Id="rId1" Type="http://schemas.openxmlformats.org/officeDocument/2006/relationships/video" Target="https://www.youtube.com/embed/vqFk46-AAYw?feature=oembed" TargetMode="External"/><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hyperlink" Target="https://www.canadago4sport.com/Manipulative-Send/Balloon-Dribble-With-Hands" TargetMode="External"/><Relationship Id="rId2" Type="http://schemas.openxmlformats.org/officeDocument/2006/relationships/slideLayout" Target="../slideLayouts/slideLayout2.xml"/><Relationship Id="rId1" Type="http://schemas.openxmlformats.org/officeDocument/2006/relationships/video" Target="https://www.youtube.com/embed/ReyZvs_H0wc?feature=oembed" TargetMode="Externa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hyperlink" Target="https://www.canadago4sport.com/Manipulative-Send/Balloon-Dribble-with-Feet" TargetMode="External"/><Relationship Id="rId2" Type="http://schemas.openxmlformats.org/officeDocument/2006/relationships/slideLayout" Target="../slideLayouts/slideLayout2.xml"/><Relationship Id="rId1" Type="http://schemas.openxmlformats.org/officeDocument/2006/relationships/video" Target="https://www.youtube.com/embed/m2l7q6YDjjc?feature=oembed" TargetMode="Externa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hyperlink" Target="https://www.canadago4sport.com/Manipulative-Send/Noodle-Toss-Pairs" TargetMode="External"/><Relationship Id="rId2" Type="http://schemas.openxmlformats.org/officeDocument/2006/relationships/slideLayout" Target="../slideLayouts/slideLayout2.xml"/><Relationship Id="rId1" Type="http://schemas.openxmlformats.org/officeDocument/2006/relationships/video" Target="https://www.youtube.com/embed/5Lxx6bUjSbQ?feature=oembed" TargetMode="Externa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asNWFXhBZ7w?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anadago4sport.com/Manipulative-Send/Throw-to-a-Wall-Relay" TargetMode="External"/><Relationship Id="rId2" Type="http://schemas.openxmlformats.org/officeDocument/2006/relationships/slideLayout" Target="../slideLayouts/slideLayout2.xml"/><Relationship Id="rId1" Type="http://schemas.openxmlformats.org/officeDocument/2006/relationships/video" Target="https://www.youtube.com/embed/IjuWtk4gf6c?feature=oembed" TargetMode="Externa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hyperlink" Target="https://www.canadago4sport.com/Manipulative-Send/-Bird%2FBall-Juggle" TargetMode="External"/><Relationship Id="rId2" Type="http://schemas.openxmlformats.org/officeDocument/2006/relationships/slideLayout" Target="../slideLayouts/slideLayout2.xml"/><Relationship Id="rId1" Type="http://schemas.openxmlformats.org/officeDocument/2006/relationships/video" Target="https://www.youtube.com/embed/9lpQdYVGLOY?feature=oembed" TargetMode="Externa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hyperlink" Target="https://www.canadago4sport.com/Stability-Ball1/Circus-Catches" TargetMode="External"/><Relationship Id="rId2" Type="http://schemas.openxmlformats.org/officeDocument/2006/relationships/slideLayout" Target="../slideLayouts/slideLayout2.xml"/><Relationship Id="rId1" Type="http://schemas.openxmlformats.org/officeDocument/2006/relationships/video" Target="https://www.youtube.com/embed/01tYgG4D8KU?feature=oembed" TargetMode="Externa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2" Type="http://schemas.openxmlformats.org/officeDocument/2006/relationships/hyperlink" Target="https://www.canadago4sport.com/conferences-and-workshop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cdc.gov/coronavirus/2019-ncov/prevent-getting-sick/how-covid-spread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canadago4sport.com/Net/Two-Square-Stability-Ball" TargetMode="External"/><Relationship Id="rId2" Type="http://schemas.openxmlformats.org/officeDocument/2006/relationships/hyperlink" Target="https://www.canadago4sport.com/Net/Width-and-Depth"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anadago4sport.com/Numeracy/Even-and-Odd-With-Wall-Sit-and-Run" TargetMode="External"/><Relationship Id="rId2" Type="http://schemas.openxmlformats.org/officeDocument/2006/relationships/slideLayout" Target="../slideLayouts/slideLayout2.xml"/><Relationship Id="rId1" Type="http://schemas.openxmlformats.org/officeDocument/2006/relationships/video" Target="https://www.youtube.com/embed/wiIdd1oxNzY?feature=oembed" TargetMode="Externa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Af4N9caiGac?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anadago4sport.com/Locomotor/Topple-Three-Up" TargetMode="External"/><Relationship Id="rId2" Type="http://schemas.openxmlformats.org/officeDocument/2006/relationships/slideLayout" Target="../slideLayouts/slideLayout2.xml"/><Relationship Id="rId1" Type="http://schemas.openxmlformats.org/officeDocument/2006/relationships/video" Target="https://www.youtube.com/embed/XYu2KaTT0sA?feature=oembed" TargetMode="Externa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hyperlink" Target="https://www.canadago4sport.com/Numeracy/Tic-Tac-Toe-Shuffle" TargetMode="External"/><Relationship Id="rId2" Type="http://schemas.openxmlformats.org/officeDocument/2006/relationships/slideLayout" Target="../slideLayouts/slideLayout2.xml"/><Relationship Id="rId1" Type="http://schemas.openxmlformats.org/officeDocument/2006/relationships/video" Target="https://www.youtube.com/embed/8lLin3kCymk?feature=oembed" TargetMode="Externa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hyperlink" Target="https://www.canadago4sport.com/Numeracy/Planks-till-odd" TargetMode="External"/><Relationship Id="rId2" Type="http://schemas.openxmlformats.org/officeDocument/2006/relationships/slideLayout" Target="../slideLayouts/slideLayout2.xml"/><Relationship Id="rId1" Type="http://schemas.openxmlformats.org/officeDocument/2006/relationships/video" Target="https://www.youtube.com/embed/jXJffy3oZMM?feature=oembed" TargetMode="Externa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hyperlink" Target="https://www.canadago4sport.com/Combative/Off-Balance" TargetMode="External"/><Relationship Id="rId2" Type="http://schemas.openxmlformats.org/officeDocument/2006/relationships/slideLayout" Target="../slideLayouts/slideLayout2.xml"/><Relationship Id="rId1" Type="http://schemas.openxmlformats.org/officeDocument/2006/relationships/video" Target="https://www.youtube.com/embed/5flOx6KAXgA?feature=oembed" TargetMode="Externa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hyperlink" Target="https://www.canadago4sport.com/Combative/Popsicle-Stick-Pull" TargetMode="External"/><Relationship Id="rId2" Type="http://schemas.openxmlformats.org/officeDocument/2006/relationships/slideLayout" Target="../slideLayouts/slideLayout2.xml"/><Relationship Id="rId1" Type="http://schemas.openxmlformats.org/officeDocument/2006/relationships/video" Target="https://www.youtube.com/embed/5cIUk_K6Do8?feature=oembed" TargetMode="Externa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0.jpeg"/><Relationship Id="rId2" Type="http://schemas.openxmlformats.org/officeDocument/2006/relationships/video" Target="https://www.youtube.com/embed/kmGqzaPTiSM?feature=oembed" TargetMode="External"/><Relationship Id="rId1" Type="http://schemas.openxmlformats.org/officeDocument/2006/relationships/video" Target="https://www.youtube.com/embed/_J0OH0njBWs?feature=oembed" TargetMode="External"/><Relationship Id="rId6" Type="http://schemas.openxmlformats.org/officeDocument/2006/relationships/image" Target="../media/image39.jpeg"/><Relationship Id="rId5" Type="http://schemas.openxmlformats.org/officeDocument/2006/relationships/hyperlink" Target="https://www.canadago4sport.com/Manipulative-Receive/Feet-to-Feet-Hockey" TargetMode="External"/><Relationship Id="rId4" Type="http://schemas.openxmlformats.org/officeDocument/2006/relationships/hyperlink" Target="https://www.canadago4sport.com/Warmups/Push-Up-Hockey-in-Pair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youtu.be/c-mKFTRXOS8" TargetMode="External"/><Relationship Id="rId2" Type="http://schemas.openxmlformats.org/officeDocument/2006/relationships/slideLayout" Target="../slideLayouts/slideLayout2.xml"/><Relationship Id="rId1" Type="http://schemas.openxmlformats.org/officeDocument/2006/relationships/video" Target="https://www.youtube.com/embed/c-mKFTRXOS8?feature=oembed" TargetMode="External"/><Relationship Id="rId5" Type="http://schemas.openxmlformats.org/officeDocument/2006/relationships/image" Target="../media/image6.jpeg"/><Relationship Id="rId4" Type="http://schemas.openxmlformats.org/officeDocument/2006/relationships/hyperlink" Target="https://www.canadago4sport.com/Target1/Hula-Hoop-Horseshoe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canadago4sport.com/Stability-Ball1/Round-the-One-Minute-Clock" TargetMode="External"/><Relationship Id="rId2" Type="http://schemas.openxmlformats.org/officeDocument/2006/relationships/slideLayout" Target="../slideLayouts/slideLayout2.xml"/><Relationship Id="rId1" Type="http://schemas.openxmlformats.org/officeDocument/2006/relationships/video" Target="https://www.youtube.com/embed/1cBjXZhc2Tc?feature=oembed" TargetMode="Externa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hyperlink" Target="https://www.canadago4sport.com/Stability-Ball1/Round-the-One-Minute-Clock-Standing" TargetMode="External"/><Relationship Id="rId2" Type="http://schemas.openxmlformats.org/officeDocument/2006/relationships/slideLayout" Target="../slideLayouts/slideLayout2.xml"/><Relationship Id="rId1" Type="http://schemas.openxmlformats.org/officeDocument/2006/relationships/video" Target="https://www.youtube.com/embed/Ni01ga2bRL8?feature=oembed" TargetMode="Externa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hyperlink" Target="https://www.gophersport.com/sports/tennis/oversized-foam-tennis-balls?utm_source=transactional&amp;utm_medium=email&amp;utm_campaign=email-cart" TargetMode="External"/><Relationship Id="rId1" Type="http://schemas.openxmlformats.org/officeDocument/2006/relationships/slideLayout" Target="../slideLayouts/slideLayout2.xml"/><Relationship Id="rId6" Type="http://schemas.openxmlformats.org/officeDocument/2006/relationships/hyperlink" Target="https://www.gophersport.com/sports/pickleball/rainbow-pick-a-paddle-racquets?utm_source=transactional&amp;utm_medium=email&amp;utm_campaign=email-cart" TargetMode="External"/><Relationship Id="rId5" Type="http://schemas.openxmlformats.org/officeDocument/2006/relationships/image" Target="../media/image16.png"/><Relationship Id="rId4" Type="http://schemas.openxmlformats.org/officeDocument/2006/relationships/hyperlink" Target="https://www.gophersport.com/fitness/saq/rainbow-reaction-balls?item=667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phersport.com/pe/hoops/durahoop?utm_source=transactional&amp;utm_medium=email&amp;utm_campaign=email-cart"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hyperlink" Target="https://www.gophersport.com/supplies/inflators/manual-inflator?utm_source=transactional&amp;utm_medium=email&amp;utm_campaign=email-cart"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canadago4sport.com/agility-ladders" TargetMode="External"/><Relationship Id="rId2" Type="http://schemas.openxmlformats.org/officeDocument/2006/relationships/hyperlink" Target="http://www.canadago4sport.com/" TargetMode="External"/><Relationship Id="rId1" Type="http://schemas.openxmlformats.org/officeDocument/2006/relationships/slideLayout" Target="../slideLayouts/slideLayout2.xml"/><Relationship Id="rId5" Type="http://schemas.openxmlformats.org/officeDocument/2006/relationships/hyperlink" Target="https://www.gophersport.com/" TargetMode="External"/><Relationship Id="rId4" Type="http://schemas.openxmlformats.org/officeDocument/2006/relationships/hyperlink" Target="https://www.gophersport.com/fitness/saq?tag=agilit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c/canadago4sport/" TargetMode="External"/><Relationship Id="rId2" Type="http://schemas.openxmlformats.org/officeDocument/2006/relationships/hyperlink" Target="https://www.pinterest.ca/canadago4spor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canadago4sport.com/conferences-and-workshop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anadago4sport.com/Target1/Hula-Hoop-Horseshoes-Race" TargetMode="External"/><Relationship Id="rId2" Type="http://schemas.openxmlformats.org/officeDocument/2006/relationships/slideLayout" Target="../slideLayouts/slideLayout2.xml"/><Relationship Id="rId1" Type="http://schemas.openxmlformats.org/officeDocument/2006/relationships/video" Target="https://www.youtube.com/embed/D-lAsMyun3M?feature=oembed"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s://www.canadago4sport.com/Net/Two-Square-Stability-Ball" TargetMode="External"/><Relationship Id="rId2" Type="http://schemas.openxmlformats.org/officeDocument/2006/relationships/slideLayout" Target="../slideLayouts/slideLayout2.xml"/><Relationship Id="rId1" Type="http://schemas.openxmlformats.org/officeDocument/2006/relationships/video" Target="https://www.youtube.com/embed/OTc_eaNIO3c?feature=oembed"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s://www.canadago4sport.com/Manipulative-Retain/Balance-Two-Ball" TargetMode="External"/><Relationship Id="rId2" Type="http://schemas.openxmlformats.org/officeDocument/2006/relationships/slideLayout" Target="../slideLayouts/slideLayout2.xml"/><Relationship Id="rId1" Type="http://schemas.openxmlformats.org/officeDocument/2006/relationships/video" Target="https://www.youtube.com/embed/0vnPRsKQZkE?feature=oembed"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www.canadago4sport.com/Manipulative-Retain/Stork-Stand-Balloon-Keepup" TargetMode="External"/><Relationship Id="rId2" Type="http://schemas.openxmlformats.org/officeDocument/2006/relationships/slideLayout" Target="../slideLayouts/slideLayout2.xml"/><Relationship Id="rId1" Type="http://schemas.openxmlformats.org/officeDocument/2006/relationships/video" Target="https://www.youtube.com/embed/vqFk46-AAYw?feature=oembed"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B497-8577-4FA4-8380-78EC76084209}"/>
              </a:ext>
            </a:extLst>
          </p:cNvPr>
          <p:cNvSpPr>
            <a:spLocks noGrp="1"/>
          </p:cNvSpPr>
          <p:nvPr>
            <p:ph type="ctrTitle"/>
          </p:nvPr>
        </p:nvSpPr>
        <p:spPr>
          <a:xfrm>
            <a:off x="1524000" y="117447"/>
            <a:ext cx="9144000" cy="3791824"/>
          </a:xfrm>
        </p:spPr>
        <p:txBody>
          <a:bodyPr>
            <a:normAutofit fontScale="90000"/>
          </a:bodyPr>
          <a:lstStyle/>
          <a:p>
            <a:pPr marL="0" marR="0">
              <a:lnSpc>
                <a:spcPct val="107000"/>
              </a:lnSpc>
              <a:spcBef>
                <a:spcPts val="0"/>
              </a:spcBef>
              <a:spcAft>
                <a:spcPts val="800"/>
              </a:spcAft>
            </a:pPr>
            <a:r>
              <a:rPr lang="en-CA" sz="5300" b="1" dirty="0">
                <a:effectLst/>
                <a:latin typeface="Calibri" panose="020F0502020204030204" pitchFamily="34" charset="0"/>
                <a:ea typeface="Calibri" panose="020F0502020204030204" pitchFamily="34" charset="0"/>
                <a:cs typeface="Times New Roman" panose="02020603050405020304" pitchFamily="18" charset="0"/>
              </a:rPr>
              <a:t>Activities and Equipment Kits</a:t>
            </a:r>
            <a:br>
              <a:rPr lang="en-US" sz="5300" dirty="0">
                <a:effectLst/>
                <a:latin typeface="Calibri" panose="020F0502020204030204" pitchFamily="34" charset="0"/>
                <a:ea typeface="Calibri" panose="020F0502020204030204" pitchFamily="34" charset="0"/>
                <a:cs typeface="Times New Roman" panose="02020603050405020304" pitchFamily="18" charset="0"/>
              </a:rPr>
            </a:br>
            <a:r>
              <a:rPr lang="en-CA" sz="5300" b="1" dirty="0">
                <a:effectLst/>
                <a:latin typeface="Calibri" panose="020F0502020204030204" pitchFamily="34" charset="0"/>
                <a:ea typeface="Calibri" panose="020F0502020204030204" pitchFamily="34" charset="0"/>
                <a:cs typeface="Times New Roman" panose="02020603050405020304" pitchFamily="18" charset="0"/>
              </a:rPr>
              <a:t>for More Individualized</a:t>
            </a:r>
            <a:br>
              <a:rPr lang="en-US" sz="5300" dirty="0">
                <a:effectLst/>
                <a:latin typeface="Calibri" panose="020F0502020204030204" pitchFamily="34" charset="0"/>
                <a:ea typeface="Calibri" panose="020F0502020204030204" pitchFamily="34" charset="0"/>
                <a:cs typeface="Times New Roman" panose="02020603050405020304" pitchFamily="18" charset="0"/>
              </a:rPr>
            </a:br>
            <a:r>
              <a:rPr lang="en-CA" sz="5300" b="1" dirty="0">
                <a:effectLst/>
                <a:latin typeface="Calibri" panose="020F0502020204030204" pitchFamily="34" charset="0"/>
                <a:ea typeface="Calibri" panose="020F0502020204030204" pitchFamily="34" charset="0"/>
                <a:cs typeface="Times New Roman" panose="02020603050405020304" pitchFamily="18" charset="0"/>
              </a:rPr>
              <a:t>Physical Health Education</a:t>
            </a:r>
            <a:br>
              <a:rPr lang="en-US" sz="5300" dirty="0">
                <a:effectLst/>
                <a:latin typeface="Calibri" panose="020F0502020204030204" pitchFamily="34" charset="0"/>
                <a:ea typeface="Calibri" panose="020F0502020204030204" pitchFamily="34" charset="0"/>
                <a:cs typeface="Times New Roman" panose="02020603050405020304" pitchFamily="18" charset="0"/>
              </a:rPr>
            </a:br>
            <a:r>
              <a:rPr lang="en-CA" sz="5300" b="1" dirty="0">
                <a:effectLst/>
                <a:latin typeface="Calibri" panose="020F0502020204030204" pitchFamily="34" charset="0"/>
                <a:ea typeface="Calibri" panose="020F0502020204030204" pitchFamily="34" charset="0"/>
                <a:cs typeface="Times New Roman" panose="02020603050405020304" pitchFamily="18" charset="0"/>
              </a:rPr>
              <a:t>at School or at Home</a:t>
            </a:r>
            <a:br>
              <a:rPr lang="en-CA" sz="5300" b="1" dirty="0">
                <a:effectLst/>
                <a:latin typeface="Calibri" panose="020F0502020204030204" pitchFamily="34" charset="0"/>
                <a:ea typeface="Calibri" panose="020F0502020204030204" pitchFamily="34" charset="0"/>
                <a:cs typeface="Times New Roman" panose="02020603050405020304" pitchFamily="18" charset="0"/>
              </a:rPr>
            </a:br>
            <a:r>
              <a:rPr lang="en-CA" sz="5300" b="1" dirty="0">
                <a:effectLst/>
                <a:latin typeface="Calibri" panose="020F0502020204030204" pitchFamily="34" charset="0"/>
                <a:ea typeface="Calibri" panose="020F0502020204030204" pitchFamily="34" charset="0"/>
                <a:cs typeface="Times New Roman" panose="02020603050405020304" pitchFamily="18" charset="0"/>
              </a:rPr>
              <a:t>K-3 &amp; 4-6</a:t>
            </a:r>
            <a:endParaRPr lang="en-US" dirty="0"/>
          </a:p>
        </p:txBody>
      </p:sp>
      <p:sp>
        <p:nvSpPr>
          <p:cNvPr id="3" name="Subtitle 2">
            <a:extLst>
              <a:ext uri="{FF2B5EF4-FFF2-40B4-BE49-F238E27FC236}">
                <a16:creationId xmlns:a16="http://schemas.microsoft.com/office/drawing/2014/main" id="{27A4F664-356D-452E-B1D2-F4B66979E42F}"/>
              </a:ext>
            </a:extLst>
          </p:cNvPr>
          <p:cNvSpPr>
            <a:spLocks noGrp="1"/>
          </p:cNvSpPr>
          <p:nvPr>
            <p:ph type="subTitle" idx="1"/>
          </p:nvPr>
        </p:nvSpPr>
        <p:spPr>
          <a:xfrm>
            <a:off x="1524000" y="4236440"/>
            <a:ext cx="9144000" cy="2504113"/>
          </a:xfrm>
        </p:spPr>
        <p:txBody>
          <a:bodyPr>
            <a:normAutofit lnSpcReduction="10000"/>
          </a:bodyPr>
          <a:lstStyle/>
          <a:p>
            <a:r>
              <a:rPr lang="en-CA" sz="2400" b="1" dirty="0">
                <a:effectLst/>
                <a:latin typeface="Calibri" panose="020F0502020204030204" pitchFamily="34" charset="0"/>
                <a:ea typeface="Calibri" panose="020F0502020204030204" pitchFamily="34" charset="0"/>
                <a:cs typeface="Times New Roman" panose="02020603050405020304" pitchFamily="18" charset="0"/>
              </a:rPr>
              <a:t>Dr. John Byl</a:t>
            </a:r>
          </a:p>
          <a:p>
            <a:r>
              <a:rPr lang="en-CA" b="1" dirty="0">
                <a:latin typeface="Calibri" panose="020F0502020204030204" pitchFamily="34" charset="0"/>
                <a:cs typeface="Times New Roman" panose="02020603050405020304" pitchFamily="18" charset="0"/>
                <a:hlinkClick r:id="rId2"/>
              </a:rPr>
              <a:t>JOHNBYL50@gmail.com</a:t>
            </a:r>
            <a:endParaRPr lang="en-CA" b="1" dirty="0">
              <a:latin typeface="Calibri" panose="020F0502020204030204" pitchFamily="34" charset="0"/>
              <a:cs typeface="Times New Roman" panose="02020603050405020304" pitchFamily="18" charset="0"/>
            </a:endParaRPr>
          </a:p>
          <a:p>
            <a:endParaRPr lang="en-CA" b="1" dirty="0">
              <a:latin typeface="Calibri" panose="020F0502020204030204" pitchFamily="34" charset="0"/>
              <a:cs typeface="Times New Roman" panose="02020603050405020304" pitchFamily="18" charset="0"/>
            </a:endParaRPr>
          </a:p>
          <a:p>
            <a:r>
              <a:rPr lang="en-CA" b="1" dirty="0">
                <a:latin typeface="Calibri" panose="020F0502020204030204" pitchFamily="34" charset="0"/>
                <a:cs typeface="Times New Roman" panose="02020603050405020304" pitchFamily="18" charset="0"/>
              </a:rPr>
              <a:t>While we wait, sign up for weekly activity postings on:</a:t>
            </a:r>
          </a:p>
          <a:p>
            <a:r>
              <a:rPr lang="en-US" b="1" dirty="0"/>
              <a:t>Twitter or Instagram</a:t>
            </a:r>
          </a:p>
          <a:p>
            <a:r>
              <a:rPr lang="en-US" b="1" dirty="0"/>
              <a:t>@canadago4sport</a:t>
            </a:r>
          </a:p>
          <a:p>
            <a:endParaRPr lang="en-US" dirty="0"/>
          </a:p>
        </p:txBody>
      </p:sp>
    </p:spTree>
    <p:extLst>
      <p:ext uri="{BB962C8B-B14F-4D97-AF65-F5344CB8AC3E}">
        <p14:creationId xmlns:p14="http://schemas.microsoft.com/office/powerpoint/2010/main" val="54019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B6E7-90BD-4083-8788-5381EE752FB3}"/>
              </a:ext>
            </a:extLst>
          </p:cNvPr>
          <p:cNvSpPr>
            <a:spLocks noGrp="1"/>
          </p:cNvSpPr>
          <p:nvPr>
            <p:ph type="title"/>
          </p:nvPr>
        </p:nvSpPr>
        <p:spPr>
          <a:xfrm>
            <a:off x="838200" y="365125"/>
            <a:ext cx="10515600" cy="1743593"/>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Balloon Dribble with Hands </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https://www.canadago4sport.com/Manipulative-Send/Balloon-Dribble-With-Hands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Balloon Dribble Hands">
            <a:hlinkClick r:id="" action="ppaction://media"/>
            <a:extLst>
              <a:ext uri="{FF2B5EF4-FFF2-40B4-BE49-F238E27FC236}">
                <a16:creationId xmlns:a16="http://schemas.microsoft.com/office/drawing/2014/main" id="{5B5EEDE6-3B3C-47E8-A7CF-BEFFD1CBECB0}"/>
              </a:ext>
            </a:extLst>
          </p:cNvPr>
          <p:cNvPicPr>
            <a:picLocks noGrp="1" noRot="1" noChangeAspect="1"/>
          </p:cNvPicPr>
          <p:nvPr>
            <p:ph idx="1"/>
            <a:videoFile r:link="rId1"/>
          </p:nvPr>
        </p:nvPicPr>
        <p:blipFill>
          <a:blip r:embed="rId4"/>
          <a:stretch>
            <a:fillRect/>
          </a:stretch>
        </p:blipFill>
        <p:spPr>
          <a:xfrm>
            <a:off x="2479675" y="2108200"/>
            <a:ext cx="7232650" cy="4068763"/>
          </a:xfrm>
          <a:prstGeom prst="rect">
            <a:avLst/>
          </a:prstGeom>
        </p:spPr>
      </p:pic>
      <p:sp>
        <p:nvSpPr>
          <p:cNvPr id="4" name="Footer Placeholder 3">
            <a:extLst>
              <a:ext uri="{FF2B5EF4-FFF2-40B4-BE49-F238E27FC236}">
                <a16:creationId xmlns:a16="http://schemas.microsoft.com/office/drawing/2014/main" id="{07A03062-1033-4C1B-87CA-A12C106D040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DE09CB1-9FA4-4C07-977E-E3C59521020C}"/>
              </a:ext>
            </a:extLst>
          </p:cNvPr>
          <p:cNvSpPr>
            <a:spLocks noGrp="1"/>
          </p:cNvSpPr>
          <p:nvPr>
            <p:ph type="sldNum" sz="quarter" idx="12"/>
          </p:nvPr>
        </p:nvSpPr>
        <p:spPr/>
        <p:txBody>
          <a:bodyPr/>
          <a:lstStyle/>
          <a:p>
            <a:fld id="{ADE010BB-8A0A-44C6-A34B-43819450A25B}" type="slidenum">
              <a:rPr lang="en-US" smtClean="0"/>
              <a:t>10</a:t>
            </a:fld>
            <a:endParaRPr lang="en-US"/>
          </a:p>
        </p:txBody>
      </p:sp>
    </p:spTree>
    <p:extLst>
      <p:ext uri="{BB962C8B-B14F-4D97-AF65-F5344CB8AC3E}">
        <p14:creationId xmlns:p14="http://schemas.microsoft.com/office/powerpoint/2010/main" val="39683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E489-D437-42E1-A5D8-C880EFF6B2FC}"/>
              </a:ext>
            </a:extLst>
          </p:cNvPr>
          <p:cNvSpPr>
            <a:spLocks noGrp="1"/>
          </p:cNvSpPr>
          <p:nvPr>
            <p:ph type="title"/>
          </p:nvPr>
        </p:nvSpPr>
        <p:spPr>
          <a:xfrm>
            <a:off x="838200" y="365125"/>
            <a:ext cx="10515600" cy="1762255"/>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Balloon Dribble with Feet </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https://www.canadago4sport.com/Manipulative-Send/Balloon-Dribble-with-Feet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Balloon Dribble Feet">
            <a:hlinkClick r:id="" action="ppaction://media"/>
            <a:extLst>
              <a:ext uri="{FF2B5EF4-FFF2-40B4-BE49-F238E27FC236}">
                <a16:creationId xmlns:a16="http://schemas.microsoft.com/office/drawing/2014/main" id="{9EA92E61-3A21-4F43-8C3B-A21E307E4F36}"/>
              </a:ext>
            </a:extLst>
          </p:cNvPr>
          <p:cNvPicPr>
            <a:picLocks noGrp="1" noRot="1" noChangeAspect="1"/>
          </p:cNvPicPr>
          <p:nvPr>
            <p:ph idx="1"/>
            <a:videoFile r:link="rId1"/>
          </p:nvPr>
        </p:nvPicPr>
        <p:blipFill>
          <a:blip r:embed="rId4"/>
          <a:stretch>
            <a:fillRect/>
          </a:stretch>
        </p:blipFill>
        <p:spPr>
          <a:xfrm>
            <a:off x="2497138" y="2127250"/>
            <a:ext cx="7199312" cy="4049713"/>
          </a:xfrm>
          <a:prstGeom prst="rect">
            <a:avLst/>
          </a:prstGeom>
        </p:spPr>
      </p:pic>
      <p:sp>
        <p:nvSpPr>
          <p:cNvPr id="4" name="Footer Placeholder 3">
            <a:extLst>
              <a:ext uri="{FF2B5EF4-FFF2-40B4-BE49-F238E27FC236}">
                <a16:creationId xmlns:a16="http://schemas.microsoft.com/office/drawing/2014/main" id="{7BBC3F9B-1811-4F6F-B09C-A4C5A823A2D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8E0B5DA-E30C-4153-AABF-6C961925A221}"/>
              </a:ext>
            </a:extLst>
          </p:cNvPr>
          <p:cNvSpPr>
            <a:spLocks noGrp="1"/>
          </p:cNvSpPr>
          <p:nvPr>
            <p:ph type="sldNum" sz="quarter" idx="12"/>
          </p:nvPr>
        </p:nvSpPr>
        <p:spPr/>
        <p:txBody>
          <a:bodyPr/>
          <a:lstStyle/>
          <a:p>
            <a:fld id="{ADE010BB-8A0A-44C6-A34B-43819450A25B}" type="slidenum">
              <a:rPr lang="en-US" smtClean="0"/>
              <a:t>11</a:t>
            </a:fld>
            <a:endParaRPr lang="en-US"/>
          </a:p>
        </p:txBody>
      </p:sp>
    </p:spTree>
    <p:extLst>
      <p:ext uri="{BB962C8B-B14F-4D97-AF65-F5344CB8AC3E}">
        <p14:creationId xmlns:p14="http://schemas.microsoft.com/office/powerpoint/2010/main" val="37261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9FD6-F7D1-47DF-9845-83527DC55D22}"/>
              </a:ext>
            </a:extLst>
          </p:cNvPr>
          <p:cNvSpPr>
            <a:spLocks noGrp="1"/>
          </p:cNvSpPr>
          <p:nvPr>
            <p:ph type="title"/>
          </p:nvPr>
        </p:nvSpPr>
        <p:spPr>
          <a:xfrm>
            <a:off x="838200" y="365125"/>
            <a:ext cx="10515600" cy="2322091"/>
          </a:xfrm>
        </p:spPr>
        <p:txBody>
          <a:bodyPr>
            <a:noAutofit/>
          </a:bodyPr>
          <a:lstStyle/>
          <a:p>
            <a:pPr marL="742950" marR="0" lvl="1" indent="-285750" algn="ctr">
              <a:lnSpc>
                <a:spcPct val="107000"/>
              </a:lnSpc>
              <a:spcBef>
                <a:spcPts val="0"/>
              </a:spcBef>
              <a:spcAft>
                <a:spcPts val="0"/>
              </a:spcAft>
              <a:tabLst>
                <a:tab pos="1143000" algn="l"/>
              </a:tabLst>
            </a:pPr>
            <a:r>
              <a:rPr lang="en-CA" sz="3600" b="1" dirty="0">
                <a:effectLst/>
                <a:latin typeface="Calibri" panose="020F0502020204030204" pitchFamily="34" charset="0"/>
                <a:ea typeface="Calibri" panose="020F0502020204030204" pitchFamily="34" charset="0"/>
                <a:cs typeface="Times New Roman" panose="02020603050405020304" pitchFamily="18" charset="0"/>
              </a:rPr>
              <a:t>Manipulative Send and Receive</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CA" sz="3600" dirty="0">
                <a:effectLst/>
                <a:latin typeface="Calibri" panose="020F0502020204030204" pitchFamily="34" charset="0"/>
                <a:ea typeface="Calibri" panose="020F0502020204030204" pitchFamily="34" charset="0"/>
                <a:cs typeface="Times New Roman" panose="02020603050405020304" pitchFamily="18" charset="0"/>
              </a:rPr>
              <a:t>Noodle Toss Pairs [at home] (but use Rubber Band Ball instead)</a:t>
            </a:r>
            <a:br>
              <a:rPr lang="en-CA" sz="32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https://www.canadago4sport.com/Manipulative-Send/Noodle-Toss-Pairs</a:t>
            </a:r>
            <a:endParaRPr lang="en-US" sz="2400" dirty="0"/>
          </a:p>
        </p:txBody>
      </p:sp>
      <p:pic>
        <p:nvPicPr>
          <p:cNvPr id="6" name="Online Media 5" title="Noodle Toss Pairs">
            <a:hlinkClick r:id="" action="ppaction://media"/>
            <a:extLst>
              <a:ext uri="{FF2B5EF4-FFF2-40B4-BE49-F238E27FC236}">
                <a16:creationId xmlns:a16="http://schemas.microsoft.com/office/drawing/2014/main" id="{5A82D7CF-614B-4733-99EB-113BF83905CF}"/>
              </a:ext>
            </a:extLst>
          </p:cNvPr>
          <p:cNvPicPr>
            <a:picLocks noGrp="1" noRot="1" noChangeAspect="1"/>
          </p:cNvPicPr>
          <p:nvPr>
            <p:ph idx="1"/>
            <a:videoFile r:link="rId1"/>
          </p:nvPr>
        </p:nvPicPr>
        <p:blipFill>
          <a:blip r:embed="rId4"/>
          <a:stretch>
            <a:fillRect/>
          </a:stretch>
        </p:blipFill>
        <p:spPr>
          <a:xfrm>
            <a:off x="3475038" y="3228975"/>
            <a:ext cx="5240337" cy="2947988"/>
          </a:xfrm>
          <a:prstGeom prst="rect">
            <a:avLst/>
          </a:prstGeom>
        </p:spPr>
      </p:pic>
      <p:sp>
        <p:nvSpPr>
          <p:cNvPr id="4" name="Footer Placeholder 3">
            <a:extLst>
              <a:ext uri="{FF2B5EF4-FFF2-40B4-BE49-F238E27FC236}">
                <a16:creationId xmlns:a16="http://schemas.microsoft.com/office/drawing/2014/main" id="{55E227AB-A588-43D5-94E8-1F695F9123F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115E97E-8C27-411D-A436-565051765E22}"/>
              </a:ext>
            </a:extLst>
          </p:cNvPr>
          <p:cNvSpPr>
            <a:spLocks noGrp="1"/>
          </p:cNvSpPr>
          <p:nvPr>
            <p:ph type="sldNum" sz="quarter" idx="12"/>
          </p:nvPr>
        </p:nvSpPr>
        <p:spPr/>
        <p:txBody>
          <a:bodyPr/>
          <a:lstStyle/>
          <a:p>
            <a:fld id="{ADE010BB-8A0A-44C6-A34B-43819450A25B}" type="slidenum">
              <a:rPr lang="en-US" smtClean="0"/>
              <a:t>12</a:t>
            </a:fld>
            <a:endParaRPr lang="en-US"/>
          </a:p>
        </p:txBody>
      </p:sp>
    </p:spTree>
    <p:extLst>
      <p:ext uri="{BB962C8B-B14F-4D97-AF65-F5344CB8AC3E}">
        <p14:creationId xmlns:p14="http://schemas.microsoft.com/office/powerpoint/2010/main" val="95749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30A3-EE8A-43C5-A577-9E09727B7A75}"/>
              </a:ext>
            </a:extLst>
          </p:cNvPr>
          <p:cNvSpPr>
            <a:spLocks noGrp="1"/>
          </p:cNvSpPr>
          <p:nvPr>
            <p:ph type="title"/>
          </p:nvPr>
        </p:nvSpPr>
        <p:spPr/>
        <p:txBody>
          <a:bodyPr>
            <a:normAutofit fontScale="90000"/>
          </a:bodyPr>
          <a:lstStyle/>
          <a:p>
            <a:pPr algn="ctr"/>
            <a:r>
              <a:rPr lang="en-US" sz="4000" u="none" strike="noStrike" dirty="0">
                <a:effectLst/>
                <a:latin typeface="Calibri" panose="020F0502020204030204" pitchFamily="34" charset="0"/>
                <a:ea typeface="Times New Roman" panose="02020603050405020304" pitchFamily="18" charset="0"/>
                <a:cs typeface="Calibri" panose="020F0502020204030204" pitchFamily="34" charset="0"/>
              </a:rPr>
              <a:t>Circus Catches [at home—unless tossed to self] </a:t>
            </a:r>
            <a:br>
              <a:rPr lang="en-US" sz="3200" u="none" strike="noStrike"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https://www.canadago4sport.com/Stability-Ball1/Circus-Catches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Circus Catches">
            <a:hlinkClick r:id="" action="ppaction://media"/>
            <a:extLst>
              <a:ext uri="{FF2B5EF4-FFF2-40B4-BE49-F238E27FC236}">
                <a16:creationId xmlns:a16="http://schemas.microsoft.com/office/drawing/2014/main" id="{9BA27BD3-2B2C-45B4-8468-CCD5FD1D167A}"/>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BC87F6A1-5AE3-46BC-B5BC-089E4882E36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B76567A-FC8F-4AF9-B7E5-9D91962F0787}"/>
              </a:ext>
            </a:extLst>
          </p:cNvPr>
          <p:cNvSpPr>
            <a:spLocks noGrp="1"/>
          </p:cNvSpPr>
          <p:nvPr>
            <p:ph type="sldNum" sz="quarter" idx="12"/>
          </p:nvPr>
        </p:nvSpPr>
        <p:spPr/>
        <p:txBody>
          <a:bodyPr/>
          <a:lstStyle/>
          <a:p>
            <a:fld id="{ADE010BB-8A0A-44C6-A34B-43819450A25B}" type="slidenum">
              <a:rPr lang="en-US" smtClean="0"/>
              <a:t>13</a:t>
            </a:fld>
            <a:endParaRPr lang="en-US"/>
          </a:p>
        </p:txBody>
      </p:sp>
    </p:spTree>
    <p:extLst>
      <p:ext uri="{BB962C8B-B14F-4D97-AF65-F5344CB8AC3E}">
        <p14:creationId xmlns:p14="http://schemas.microsoft.com/office/powerpoint/2010/main" val="39480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274C-42A5-4BEC-9194-13750850FE93}"/>
              </a:ext>
            </a:extLst>
          </p:cNvPr>
          <p:cNvSpPr>
            <a:spLocks noGrp="1"/>
          </p:cNvSpPr>
          <p:nvPr>
            <p:ph type="title"/>
          </p:nvPr>
        </p:nvSpPr>
        <p:spPr/>
        <p:txBody>
          <a:bodyPr>
            <a:normAutofit/>
          </a:bodyPr>
          <a:lstStyle/>
          <a:p>
            <a:pPr algn="ctr"/>
            <a:r>
              <a:rPr lang="en-CA" sz="3600" b="1" dirty="0"/>
              <a:t>K-3 Equipment</a:t>
            </a:r>
            <a:br>
              <a:rPr lang="en-CA" sz="3600" b="1" dirty="0"/>
            </a:br>
            <a:r>
              <a:rPr lang="en-CA" sz="3600" b="1" dirty="0"/>
              <a:t>From Gopher</a:t>
            </a:r>
            <a:endParaRPr lang="en-US" sz="3600" b="1" dirty="0"/>
          </a:p>
        </p:txBody>
      </p:sp>
      <p:sp>
        <p:nvSpPr>
          <p:cNvPr id="3" name="Content Placeholder 2">
            <a:extLst>
              <a:ext uri="{FF2B5EF4-FFF2-40B4-BE49-F238E27FC236}">
                <a16:creationId xmlns:a16="http://schemas.microsoft.com/office/drawing/2014/main" id="{5BB66C9C-D21E-4140-B179-5F78DA28CCAA}"/>
              </a:ext>
            </a:extLst>
          </p:cNvPr>
          <p:cNvSpPr>
            <a:spLocks noGrp="1"/>
          </p:cNvSpPr>
          <p:nvPr>
            <p:ph idx="1"/>
          </p:nvPr>
        </p:nvSpPr>
        <p:spPr/>
        <p:txBody>
          <a:bodyPr>
            <a:norm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Rubber Band Balls - Individual Multicolored, 2.5" die</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Item No: 72-088 (comes in set of 6)</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One Rubber Band Ball = $9.00 CDN (US$ amount is lower)</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Gopher Oversized Foam Tennis Balls - Gopher Oversized Foam Tennis Balls</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Item No: 41-718 (comes in set of 3)</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One Oversized Foam Tennis Ball = $6.00 CDN (US$ amount is lower)</a:t>
            </a:r>
            <a:endParaRPr lang="en-US" dirty="0"/>
          </a:p>
        </p:txBody>
      </p:sp>
      <p:pic>
        <p:nvPicPr>
          <p:cNvPr id="6" name="Picture 5">
            <a:hlinkClick r:id="rId2"/>
            <a:extLst>
              <a:ext uri="{FF2B5EF4-FFF2-40B4-BE49-F238E27FC236}">
                <a16:creationId xmlns:a16="http://schemas.microsoft.com/office/drawing/2014/main" id="{A4CD071F-3260-42E1-96B9-D13A9E78C50D}"/>
              </a:ext>
            </a:extLst>
          </p:cNvPr>
          <p:cNvPicPr>
            <a:picLocks noChangeAspect="1"/>
          </p:cNvPicPr>
          <p:nvPr/>
        </p:nvPicPr>
        <p:blipFill>
          <a:blip r:embed="rId3"/>
          <a:stretch>
            <a:fillRect/>
          </a:stretch>
        </p:blipFill>
        <p:spPr>
          <a:xfrm>
            <a:off x="9131559" y="1268962"/>
            <a:ext cx="2376196" cy="1782147"/>
          </a:xfrm>
          <a:prstGeom prst="rect">
            <a:avLst/>
          </a:prstGeom>
        </p:spPr>
      </p:pic>
      <p:pic>
        <p:nvPicPr>
          <p:cNvPr id="7" name="Picture 6">
            <a:hlinkClick r:id="rId4"/>
            <a:extLst>
              <a:ext uri="{FF2B5EF4-FFF2-40B4-BE49-F238E27FC236}">
                <a16:creationId xmlns:a16="http://schemas.microsoft.com/office/drawing/2014/main" id="{A5438C1D-54F5-418E-8BFF-2DB6DF90ADAF}"/>
              </a:ext>
            </a:extLst>
          </p:cNvPr>
          <p:cNvPicPr>
            <a:picLocks noChangeAspect="1"/>
          </p:cNvPicPr>
          <p:nvPr/>
        </p:nvPicPr>
        <p:blipFill>
          <a:blip r:embed="rId5"/>
          <a:stretch>
            <a:fillRect/>
          </a:stretch>
        </p:blipFill>
        <p:spPr>
          <a:xfrm>
            <a:off x="8805766" y="4758612"/>
            <a:ext cx="2625012" cy="1968759"/>
          </a:xfrm>
          <a:prstGeom prst="rect">
            <a:avLst/>
          </a:prstGeom>
        </p:spPr>
      </p:pic>
      <p:sp>
        <p:nvSpPr>
          <p:cNvPr id="8" name="Footer Placeholder 7">
            <a:extLst>
              <a:ext uri="{FF2B5EF4-FFF2-40B4-BE49-F238E27FC236}">
                <a16:creationId xmlns:a16="http://schemas.microsoft.com/office/drawing/2014/main" id="{54A23E92-9077-4748-93EF-9B3153D1259D}"/>
              </a:ext>
            </a:extLst>
          </p:cNvPr>
          <p:cNvSpPr>
            <a:spLocks noGrp="1"/>
          </p:cNvSpPr>
          <p:nvPr>
            <p:ph type="ftr" sz="quarter" idx="11"/>
          </p:nvPr>
        </p:nvSpPr>
        <p:spPr/>
        <p:txBody>
          <a:bodyPr/>
          <a:lstStyle/>
          <a:p>
            <a:r>
              <a:rPr lang="en-US"/>
              <a:t>www.gophersport.com    www.canadago4sport.com</a:t>
            </a:r>
          </a:p>
        </p:txBody>
      </p:sp>
      <p:sp>
        <p:nvSpPr>
          <p:cNvPr id="9" name="Slide Number Placeholder 8">
            <a:extLst>
              <a:ext uri="{FF2B5EF4-FFF2-40B4-BE49-F238E27FC236}">
                <a16:creationId xmlns:a16="http://schemas.microsoft.com/office/drawing/2014/main" id="{41103D94-4E8B-4ED9-8EA8-28ACDFE177EF}"/>
              </a:ext>
            </a:extLst>
          </p:cNvPr>
          <p:cNvSpPr>
            <a:spLocks noGrp="1"/>
          </p:cNvSpPr>
          <p:nvPr>
            <p:ph type="sldNum" sz="quarter" idx="12"/>
          </p:nvPr>
        </p:nvSpPr>
        <p:spPr/>
        <p:txBody>
          <a:bodyPr/>
          <a:lstStyle/>
          <a:p>
            <a:fld id="{ADE010BB-8A0A-44C6-A34B-43819450A25B}" type="slidenum">
              <a:rPr lang="en-US" smtClean="0"/>
              <a:t>14</a:t>
            </a:fld>
            <a:endParaRPr lang="en-US"/>
          </a:p>
        </p:txBody>
      </p:sp>
    </p:spTree>
    <p:extLst>
      <p:ext uri="{BB962C8B-B14F-4D97-AF65-F5344CB8AC3E}">
        <p14:creationId xmlns:p14="http://schemas.microsoft.com/office/powerpoint/2010/main" val="288927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E4179-2530-42CE-8AA4-73F4B37C70A1}"/>
              </a:ext>
            </a:extLst>
          </p:cNvPr>
          <p:cNvSpPr>
            <a:spLocks noGrp="1"/>
          </p:cNvSpPr>
          <p:nvPr>
            <p:ph type="title"/>
          </p:nvPr>
        </p:nvSpPr>
        <p:spPr/>
        <p:txBody>
          <a:bodyPr>
            <a:normAutofit/>
          </a:bodyPr>
          <a:lstStyle/>
          <a:p>
            <a:pPr algn="ctr"/>
            <a:r>
              <a:rPr lang="en-CA" sz="3600" b="1" dirty="0"/>
              <a:t>K-3 Equipment</a:t>
            </a:r>
            <a:br>
              <a:rPr lang="en-CA" sz="3600" b="1" dirty="0"/>
            </a:br>
            <a:r>
              <a:rPr lang="en-CA" sz="3600" b="1" dirty="0"/>
              <a:t>From Home (or Gopher)</a:t>
            </a:r>
            <a:endParaRPr lang="en-US" sz="3600" b="1" dirty="0"/>
          </a:p>
        </p:txBody>
      </p:sp>
      <p:sp>
        <p:nvSpPr>
          <p:cNvPr id="3" name="Content Placeholder 2">
            <a:extLst>
              <a:ext uri="{FF2B5EF4-FFF2-40B4-BE49-F238E27FC236}">
                <a16:creationId xmlns:a16="http://schemas.microsoft.com/office/drawing/2014/main" id="{92DCCAFF-2730-4A71-AE51-3B023CCA94E6}"/>
              </a:ext>
            </a:extLst>
          </p:cNvPr>
          <p:cNvSpPr>
            <a:spLocks noGrp="1"/>
          </p:cNvSpPr>
          <p:nvPr>
            <p:ph idx="1"/>
          </p:nvPr>
        </p:nvSpPr>
        <p:spPr>
          <a:xfrm>
            <a:off x="408992" y="2071396"/>
            <a:ext cx="10515600" cy="3918955"/>
          </a:xfrm>
        </p:spPr>
        <p:txBody>
          <a:bodyPr>
            <a:normAutofit/>
          </a:bodyPr>
          <a:lstStyle/>
          <a:p>
            <a:pPr marL="0" marR="0">
              <a:lnSpc>
                <a:spcPct val="107000"/>
              </a:lnSpc>
              <a:spcBef>
                <a:spcPts val="0"/>
              </a:spcBef>
              <a:spcAft>
                <a:spcPts val="80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Kowabunga</a:t>
            </a:r>
            <a:r>
              <a:rPr lang="en-US" sz="2400" dirty="0">
                <a:effectLst/>
                <a:latin typeface="Calibri" panose="020F0502020204030204" pitchFamily="34" charset="0"/>
                <a:ea typeface="Calibri" panose="020F0502020204030204" pitchFamily="34" charset="0"/>
                <a:cs typeface="Times New Roman" panose="02020603050405020304" pitchFamily="18" charset="0"/>
              </a:rPr>
              <a:t>! Beach Balls - 12"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dia</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Item No: 71-590 (comes in set of 6)</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One Beach Ball = $7.33 CDN (US$ amount is lower) </a:t>
            </a:r>
          </a:p>
          <a:p>
            <a:pPr marL="0" marR="0">
              <a:lnSpc>
                <a:spcPct val="107000"/>
              </a:lnSpc>
              <a:spcBef>
                <a:spcPts val="0"/>
              </a:spcBef>
              <a:spcAft>
                <a:spcPts val="80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DuraHoop</a:t>
            </a:r>
            <a:r>
              <a:rPr lang="en-US" sz="2400" dirty="0">
                <a:effectLst/>
                <a:latin typeface="Calibri" panose="020F0502020204030204" pitchFamily="34" charset="0"/>
                <a:ea typeface="Calibri" panose="020F0502020204030204" pitchFamily="34" charset="0"/>
                <a:cs typeface="Times New Roman" panose="02020603050405020304" pitchFamily="18" charset="0"/>
              </a:rPr>
              <a:t> - Set of 12, 30"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dia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Item No: 43-505 (comes in set of 12)</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One hula hoop is $7.42CDN (US$ amount is lower)</a:t>
            </a:r>
            <a:endParaRPr lang="en-US" dirty="0"/>
          </a:p>
        </p:txBody>
      </p:sp>
      <p:pic>
        <p:nvPicPr>
          <p:cNvPr id="2052" name="Picture 4" descr="Set of 6 18&quot; diameter rainbow beach balls">
            <a:hlinkClick r:id="rId2"/>
            <a:extLst>
              <a:ext uri="{FF2B5EF4-FFF2-40B4-BE49-F238E27FC236}">
                <a16:creationId xmlns:a16="http://schemas.microsoft.com/office/drawing/2014/main" id="{03572C61-50AB-4528-9559-0D030CEC0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820" y="1910628"/>
            <a:ext cx="2558143" cy="19186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extLst>
              <a:ext uri="{FF2B5EF4-FFF2-40B4-BE49-F238E27FC236}">
                <a16:creationId xmlns:a16="http://schemas.microsoft.com/office/drawing/2014/main" id="{FD09693C-17BA-4682-B5B2-0C6227747093}"/>
              </a:ext>
            </a:extLst>
          </p:cNvPr>
          <p:cNvPicPr>
            <a:picLocks noChangeAspect="1"/>
          </p:cNvPicPr>
          <p:nvPr/>
        </p:nvPicPr>
        <p:blipFill>
          <a:blip r:embed="rId5"/>
          <a:stretch>
            <a:fillRect/>
          </a:stretch>
        </p:blipFill>
        <p:spPr>
          <a:xfrm>
            <a:off x="7765689" y="3931255"/>
            <a:ext cx="3883347" cy="2397967"/>
          </a:xfrm>
          <a:prstGeom prst="rect">
            <a:avLst/>
          </a:prstGeom>
        </p:spPr>
      </p:pic>
      <p:sp>
        <p:nvSpPr>
          <p:cNvPr id="5" name="Footer Placeholder 4">
            <a:extLst>
              <a:ext uri="{FF2B5EF4-FFF2-40B4-BE49-F238E27FC236}">
                <a16:creationId xmlns:a16="http://schemas.microsoft.com/office/drawing/2014/main" id="{6615B2DC-AF9E-4AEB-B9ED-74BA22E4AA68}"/>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EF13D8B2-386C-4795-AC11-09744983F2F6}"/>
              </a:ext>
            </a:extLst>
          </p:cNvPr>
          <p:cNvSpPr>
            <a:spLocks noGrp="1"/>
          </p:cNvSpPr>
          <p:nvPr>
            <p:ph type="sldNum" sz="quarter" idx="12"/>
          </p:nvPr>
        </p:nvSpPr>
        <p:spPr/>
        <p:txBody>
          <a:bodyPr/>
          <a:lstStyle/>
          <a:p>
            <a:fld id="{ADE010BB-8A0A-44C6-A34B-43819450A25B}" type="slidenum">
              <a:rPr lang="en-US" smtClean="0"/>
              <a:t>15</a:t>
            </a:fld>
            <a:endParaRPr lang="en-US"/>
          </a:p>
        </p:txBody>
      </p:sp>
    </p:spTree>
    <p:extLst>
      <p:ext uri="{BB962C8B-B14F-4D97-AF65-F5344CB8AC3E}">
        <p14:creationId xmlns:p14="http://schemas.microsoft.com/office/powerpoint/2010/main" val="283902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547E4-86AF-46C4-8C60-BB0ABC828A4F}"/>
              </a:ext>
            </a:extLst>
          </p:cNvPr>
          <p:cNvSpPr>
            <a:spLocks noGrp="1"/>
          </p:cNvSpPr>
          <p:nvPr>
            <p:ph type="title"/>
          </p:nvPr>
        </p:nvSpPr>
        <p:spPr/>
        <p:txBody>
          <a:bodyPr>
            <a:normAutofit/>
          </a:bodyPr>
          <a:lstStyle/>
          <a:p>
            <a:pPr algn="ctr"/>
            <a:r>
              <a:rPr lang="en-CA" sz="3600" b="1" dirty="0"/>
              <a:t>K-3 Equipment</a:t>
            </a:r>
            <a:br>
              <a:rPr lang="en-CA" sz="3600" b="1" dirty="0"/>
            </a:br>
            <a:r>
              <a:rPr lang="en-CA" sz="3600" b="1" dirty="0"/>
              <a:t>From Home (or Gopher) </a:t>
            </a:r>
            <a:r>
              <a:rPr lang="en-CA" sz="3600" b="1" dirty="0" err="1"/>
              <a:t>Con’t</a:t>
            </a:r>
            <a:endParaRPr lang="en-US" sz="3600" b="1" dirty="0"/>
          </a:p>
        </p:txBody>
      </p:sp>
      <p:sp>
        <p:nvSpPr>
          <p:cNvPr id="3" name="Content Placeholder 2">
            <a:extLst>
              <a:ext uri="{FF2B5EF4-FFF2-40B4-BE49-F238E27FC236}">
                <a16:creationId xmlns:a16="http://schemas.microsoft.com/office/drawing/2014/main" id="{1A598FE0-FCF9-4CDE-B0D6-24E11EFEC3B7}"/>
              </a:ext>
            </a:extLst>
          </p:cNvPr>
          <p:cNvSpPr>
            <a:spLocks noGrp="1"/>
          </p:cNvSpPr>
          <p:nvPr>
            <p:ph idx="1"/>
          </p:nvPr>
        </p:nvSpPr>
        <p:spPr/>
        <p:txBody>
          <a:bodyPr/>
          <a:lstStyle/>
          <a:p>
            <a:pPr>
              <a:lnSpc>
                <a:spcPct val="107000"/>
              </a:lnSpc>
              <a:spcBef>
                <a:spcPts val="0"/>
              </a:spcBef>
            </a:pPr>
            <a:r>
              <a:rPr lang="en-CA" sz="2400" dirty="0">
                <a:effectLst/>
                <a:latin typeface="Calibri" panose="020F0502020204030204" pitchFamily="34" charset="0"/>
                <a:ea typeface="Calibri" panose="020F0502020204030204" pitchFamily="34" charset="0"/>
                <a:cs typeface="Times New Roman" panose="02020603050405020304" pitchFamily="18" charset="0"/>
              </a:rPr>
              <a:t>Water bottles for pins</a:t>
            </a:r>
          </a:p>
          <a:p>
            <a:pPr>
              <a:lnSpc>
                <a:spcPct val="107000"/>
              </a:lnSpc>
              <a:spcBef>
                <a:spcPts val="0"/>
              </a:spcBef>
            </a:pPr>
            <a:r>
              <a:rPr lang="en-CA" sz="2400" dirty="0">
                <a:effectLst/>
                <a:latin typeface="Calibri" panose="020F0502020204030204" pitchFamily="34" charset="0"/>
                <a:ea typeface="Calibri" panose="020F0502020204030204" pitchFamily="34" charset="0"/>
                <a:cs typeface="Times New Roman" panose="02020603050405020304" pitchFamily="18" charset="0"/>
              </a:rPr>
              <a:t>Tape to mark spaces</a:t>
            </a:r>
          </a:p>
          <a:p>
            <a:pPr>
              <a:lnSpc>
                <a:spcPct val="107000"/>
              </a:lnSpc>
              <a:spcBef>
                <a:spcPts val="0"/>
              </a:spcBef>
            </a:pPr>
            <a:r>
              <a:rPr lang="en-CA" sz="2400" dirty="0">
                <a:effectLst/>
                <a:latin typeface="Calibri" panose="020F0502020204030204" pitchFamily="34" charset="0"/>
                <a:ea typeface="Calibri" panose="020F0502020204030204" pitchFamily="34" charset="0"/>
                <a:cs typeface="Times New Roman" panose="02020603050405020304" pitchFamily="18" charset="0"/>
              </a:rPr>
              <a:t>Chalk to make hop scotch activities or two square boxes…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CA" sz="2400" dirty="0">
                <a:effectLst/>
                <a:latin typeface="Calibri" panose="020F0502020204030204" pitchFamily="34" charset="0"/>
                <a:ea typeface="Calibri" panose="020F0502020204030204" pitchFamily="34" charset="0"/>
                <a:cs typeface="Times New Roman" panose="02020603050405020304" pitchFamily="18" charset="0"/>
              </a:rPr>
              <a:t>Balloons</a:t>
            </a:r>
          </a:p>
          <a:p>
            <a:pPr lvl="1">
              <a:lnSpc>
                <a:spcPct val="107000"/>
              </a:lnSpc>
              <a:spcBef>
                <a:spcPts val="0"/>
              </a:spcBef>
            </a:pPr>
            <a:r>
              <a:rPr lang="en-CA" sz="2000" dirty="0">
                <a:latin typeface="Calibri" panose="020F0502020204030204" pitchFamily="34" charset="0"/>
                <a:ea typeface="Calibri" panose="020F0502020204030204" pitchFamily="34" charset="0"/>
                <a:cs typeface="Times New Roman" panose="02020603050405020304" pitchFamily="18" charset="0"/>
              </a:rPr>
              <a:t>Item No: 92-570 (package of 100 12”)</a:t>
            </a:r>
          </a:p>
          <a:p>
            <a:pPr lvl="1">
              <a:lnSpc>
                <a:spcPct val="107000"/>
              </a:lnSpc>
              <a:spcBef>
                <a:spcPts val="0"/>
              </a:spcBef>
            </a:pPr>
            <a:r>
              <a:rPr lang="en-CA" sz="2000" dirty="0">
                <a:effectLst/>
                <a:latin typeface="Calibri" panose="020F0502020204030204" pitchFamily="34" charset="0"/>
                <a:ea typeface="Calibri" panose="020F0502020204030204" pitchFamily="34" charset="0"/>
                <a:cs typeface="Times New Roman" panose="02020603050405020304" pitchFamily="18" charset="0"/>
              </a:rPr>
              <a:t>100 Balloons = $13.00CDN (US$ amount is lower)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15FFEFF-ED06-4993-9F79-065549A5910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4CA1A37-E125-48F2-8F33-795EE3B5BCC4}"/>
              </a:ext>
            </a:extLst>
          </p:cNvPr>
          <p:cNvSpPr>
            <a:spLocks noGrp="1"/>
          </p:cNvSpPr>
          <p:nvPr>
            <p:ph type="sldNum" sz="quarter" idx="12"/>
          </p:nvPr>
        </p:nvSpPr>
        <p:spPr/>
        <p:txBody>
          <a:bodyPr/>
          <a:lstStyle/>
          <a:p>
            <a:fld id="{ADE010BB-8A0A-44C6-A34B-43819450A25B}" type="slidenum">
              <a:rPr lang="en-US" smtClean="0"/>
              <a:t>16</a:t>
            </a:fld>
            <a:endParaRPr lang="en-US"/>
          </a:p>
        </p:txBody>
      </p:sp>
      <p:pic>
        <p:nvPicPr>
          <p:cNvPr id="6" name="Picture 5">
            <a:hlinkClick r:id="rId2"/>
            <a:extLst>
              <a:ext uri="{FF2B5EF4-FFF2-40B4-BE49-F238E27FC236}">
                <a16:creationId xmlns:a16="http://schemas.microsoft.com/office/drawing/2014/main" id="{F6E721AB-EB33-49B4-AD99-5CE3A44BD6DC}"/>
              </a:ext>
            </a:extLst>
          </p:cNvPr>
          <p:cNvPicPr>
            <a:picLocks noChangeAspect="1"/>
          </p:cNvPicPr>
          <p:nvPr/>
        </p:nvPicPr>
        <p:blipFill>
          <a:blip r:embed="rId3"/>
          <a:stretch>
            <a:fillRect/>
          </a:stretch>
        </p:blipFill>
        <p:spPr>
          <a:xfrm>
            <a:off x="7239698" y="3353294"/>
            <a:ext cx="3327633" cy="2495725"/>
          </a:xfrm>
          <a:prstGeom prst="rect">
            <a:avLst/>
          </a:prstGeom>
        </p:spPr>
      </p:pic>
    </p:spTree>
    <p:extLst>
      <p:ext uri="{BB962C8B-B14F-4D97-AF65-F5344CB8AC3E}">
        <p14:creationId xmlns:p14="http://schemas.microsoft.com/office/powerpoint/2010/main" val="1840503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ECB4-882D-4A03-AEF9-F984696FD89B}"/>
              </a:ext>
            </a:extLst>
          </p:cNvPr>
          <p:cNvSpPr>
            <a:spLocks noGrp="1"/>
          </p:cNvSpPr>
          <p:nvPr>
            <p:ph type="title"/>
          </p:nvPr>
        </p:nvSpPr>
        <p:spPr/>
        <p:txBody>
          <a:bodyPr>
            <a:normAutofit fontScale="90000"/>
          </a:bodyPr>
          <a:lstStyle/>
          <a:p>
            <a:pPr algn="ctr"/>
            <a:r>
              <a:rPr lang="en-CA" sz="4000" b="1" dirty="0" err="1">
                <a:effectLst/>
                <a:latin typeface="Calibri" panose="020F0502020204030204" pitchFamily="34" charset="0"/>
                <a:ea typeface="Calibri" panose="020F0502020204030204" pitchFamily="34" charset="0"/>
                <a:cs typeface="Times New Roman" panose="02020603050405020304" pitchFamily="18" charset="0"/>
              </a:rPr>
              <a:t>Juniour</a:t>
            </a:r>
            <a:r>
              <a:rPr lang="en-CA" sz="4000" b="1" dirty="0">
                <a:effectLst/>
                <a:latin typeface="Calibri" panose="020F0502020204030204" pitchFamily="34" charset="0"/>
                <a:ea typeface="Calibri" panose="020F0502020204030204" pitchFamily="34" charset="0"/>
                <a:cs typeface="Times New Roman" panose="02020603050405020304" pitchFamily="18" charset="0"/>
              </a:rPr>
              <a:t> (Grades 4-6)</a:t>
            </a:r>
            <a:br>
              <a:rPr lang="en-CA" sz="4000" b="1" dirty="0">
                <a:effectLst/>
                <a:latin typeface="Calibri" panose="020F0502020204030204" pitchFamily="34" charset="0"/>
                <a:ea typeface="Calibri" panose="020F0502020204030204" pitchFamily="34" charset="0"/>
                <a:cs typeface="Times New Roman" panose="02020603050405020304" pitchFamily="18" charset="0"/>
              </a:rPr>
            </a:br>
            <a:r>
              <a:rPr lang="en-CA" sz="4000" b="1" dirty="0">
                <a:effectLst/>
                <a:latin typeface="Calibri" panose="020F0502020204030204" pitchFamily="34" charset="0"/>
                <a:ea typeface="Calibri" panose="020F0502020204030204" pitchFamily="34" charset="0"/>
                <a:cs typeface="Times New Roman" panose="02020603050405020304" pitchFamily="18" charset="0"/>
              </a:rPr>
              <a:t>Kit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A286F0B-C19C-41C6-B701-16837F619F3C}"/>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CA" dirty="0">
                <a:effectLst/>
                <a:latin typeface="Calibri" panose="020F0502020204030204" pitchFamily="34" charset="0"/>
                <a:ea typeface="Calibri" panose="020F0502020204030204" pitchFamily="34" charset="0"/>
                <a:cs typeface="Times New Roman" panose="02020603050405020304" pitchFamily="18" charset="0"/>
              </a:rPr>
              <a:t>1 Reaction ball for quick exercise break</a:t>
            </a:r>
          </a:p>
          <a:p>
            <a:pPr marL="342900" marR="0" lvl="0" indent="-342900">
              <a:lnSpc>
                <a:spcPct val="107000"/>
              </a:lnSpc>
              <a:spcBef>
                <a:spcPts val="0"/>
              </a:spcBef>
              <a:spcAft>
                <a:spcPts val="0"/>
              </a:spcAft>
              <a:buFont typeface="Symbol" panose="05050102010706020507" pitchFamily="18" charset="2"/>
              <a:buChar char=""/>
            </a:pPr>
            <a:r>
              <a:rPr lang="en-CA" dirty="0">
                <a:effectLst/>
                <a:latin typeface="Calibri" panose="020F0502020204030204" pitchFamily="34" charset="0"/>
                <a:ea typeface="Calibri" panose="020F0502020204030204" pitchFamily="34" charset="0"/>
                <a:cs typeface="Times New Roman" panose="02020603050405020304" pitchFamily="18" charset="0"/>
              </a:rPr>
              <a:t>1 Oversized Foam Tennis Balls</a:t>
            </a:r>
          </a:p>
          <a:p>
            <a:pPr marL="342900" marR="0" lvl="0" indent="-342900">
              <a:lnSpc>
                <a:spcPct val="107000"/>
              </a:lnSpc>
              <a:spcBef>
                <a:spcPts val="0"/>
              </a:spcBef>
              <a:spcAft>
                <a:spcPts val="0"/>
              </a:spcAft>
              <a:buFont typeface="Symbol" panose="05050102010706020507" pitchFamily="18" charset="2"/>
              <a:buChar char=""/>
            </a:pPr>
            <a:r>
              <a:rPr lang="en-CA" dirty="0">
                <a:effectLst/>
                <a:latin typeface="Calibri" panose="020F0502020204030204" pitchFamily="34" charset="0"/>
                <a:ea typeface="Calibri" panose="020F0502020204030204" pitchFamily="34" charset="0"/>
                <a:cs typeface="Times New Roman" panose="02020603050405020304" pitchFamily="18" charset="0"/>
              </a:rPr>
              <a:t>1 Paddle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62F7D17-0E69-4570-B844-21B050A52C4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97E4253-5DF2-4B05-9D32-7C783CA5A09B}"/>
              </a:ext>
            </a:extLst>
          </p:cNvPr>
          <p:cNvSpPr>
            <a:spLocks noGrp="1"/>
          </p:cNvSpPr>
          <p:nvPr>
            <p:ph type="sldNum" sz="quarter" idx="12"/>
          </p:nvPr>
        </p:nvSpPr>
        <p:spPr/>
        <p:txBody>
          <a:bodyPr/>
          <a:lstStyle/>
          <a:p>
            <a:fld id="{ADE010BB-8A0A-44C6-A34B-43819450A25B}" type="slidenum">
              <a:rPr lang="en-US" smtClean="0"/>
              <a:t>17</a:t>
            </a:fld>
            <a:endParaRPr lang="en-US"/>
          </a:p>
        </p:txBody>
      </p:sp>
      <p:pic>
        <p:nvPicPr>
          <p:cNvPr id="6" name="Picture 5">
            <a:hlinkClick r:id="rId2"/>
            <a:extLst>
              <a:ext uri="{FF2B5EF4-FFF2-40B4-BE49-F238E27FC236}">
                <a16:creationId xmlns:a16="http://schemas.microsoft.com/office/drawing/2014/main" id="{E4162F54-B9A6-4373-9742-97D5D81E997B}"/>
              </a:ext>
            </a:extLst>
          </p:cNvPr>
          <p:cNvPicPr>
            <a:picLocks noChangeAspect="1"/>
          </p:cNvPicPr>
          <p:nvPr/>
        </p:nvPicPr>
        <p:blipFill>
          <a:blip r:embed="rId3"/>
          <a:stretch>
            <a:fillRect/>
          </a:stretch>
        </p:blipFill>
        <p:spPr>
          <a:xfrm>
            <a:off x="5083770" y="2943721"/>
            <a:ext cx="2853343" cy="2140007"/>
          </a:xfrm>
          <a:prstGeom prst="rect">
            <a:avLst/>
          </a:prstGeom>
        </p:spPr>
      </p:pic>
      <p:pic>
        <p:nvPicPr>
          <p:cNvPr id="7" name="Picture 6">
            <a:hlinkClick r:id="rId4"/>
            <a:extLst>
              <a:ext uri="{FF2B5EF4-FFF2-40B4-BE49-F238E27FC236}">
                <a16:creationId xmlns:a16="http://schemas.microsoft.com/office/drawing/2014/main" id="{46316884-09B1-4D6D-B129-3CB8095D39DD}"/>
              </a:ext>
            </a:extLst>
          </p:cNvPr>
          <p:cNvPicPr>
            <a:picLocks noChangeAspect="1"/>
          </p:cNvPicPr>
          <p:nvPr/>
        </p:nvPicPr>
        <p:blipFill>
          <a:blip r:embed="rId5"/>
          <a:stretch>
            <a:fillRect/>
          </a:stretch>
        </p:blipFill>
        <p:spPr>
          <a:xfrm>
            <a:off x="8472881" y="1442906"/>
            <a:ext cx="2593671" cy="1988937"/>
          </a:xfrm>
          <a:prstGeom prst="rect">
            <a:avLst/>
          </a:prstGeom>
        </p:spPr>
      </p:pic>
      <p:pic>
        <p:nvPicPr>
          <p:cNvPr id="8" name="Picture 7">
            <a:hlinkClick r:id="rId6"/>
            <a:extLst>
              <a:ext uri="{FF2B5EF4-FFF2-40B4-BE49-F238E27FC236}">
                <a16:creationId xmlns:a16="http://schemas.microsoft.com/office/drawing/2014/main" id="{096CB782-4B51-4950-BAFC-0F42CF5D3D57}"/>
              </a:ext>
            </a:extLst>
          </p:cNvPr>
          <p:cNvPicPr>
            <a:picLocks noChangeAspect="1"/>
          </p:cNvPicPr>
          <p:nvPr/>
        </p:nvPicPr>
        <p:blipFill>
          <a:blip r:embed="rId7"/>
          <a:stretch>
            <a:fillRect/>
          </a:stretch>
        </p:blipFill>
        <p:spPr>
          <a:xfrm>
            <a:off x="1221792" y="3724712"/>
            <a:ext cx="2960162" cy="2220123"/>
          </a:xfrm>
          <a:prstGeom prst="rect">
            <a:avLst/>
          </a:prstGeom>
        </p:spPr>
      </p:pic>
    </p:spTree>
    <p:extLst>
      <p:ext uri="{BB962C8B-B14F-4D97-AF65-F5344CB8AC3E}">
        <p14:creationId xmlns:p14="http://schemas.microsoft.com/office/powerpoint/2010/main" val="3230681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2CCA-3D09-4F26-A40F-D569D6D59A4B}"/>
              </a:ext>
            </a:extLst>
          </p:cNvPr>
          <p:cNvSpPr>
            <a:spLocks noGrp="1"/>
          </p:cNvSpPr>
          <p:nvPr>
            <p:ph type="title"/>
          </p:nvPr>
        </p:nvSpPr>
        <p:spPr>
          <a:xfrm>
            <a:off x="838200" y="136525"/>
            <a:ext cx="10515600" cy="1509713"/>
          </a:xfrm>
        </p:spPr>
        <p:txBody>
          <a:bodyPr>
            <a:normAutofit fontScale="90000"/>
          </a:bodyPr>
          <a:lstStyle/>
          <a:p>
            <a:pPr algn="ctr"/>
            <a:r>
              <a:rPr lang="en-CA" sz="4000" dirty="0">
                <a:effectLst/>
                <a:latin typeface="Calibri" panose="020F0502020204030204" pitchFamily="34" charset="0"/>
                <a:ea typeface="Calibri" panose="020F0502020204030204" pitchFamily="34" charset="0"/>
                <a:cs typeface="Times New Roman" panose="02020603050405020304" pitchFamily="18" charset="0"/>
              </a:rPr>
              <a:t>Junior (Grades 4-6)</a:t>
            </a:r>
            <a:br>
              <a:rPr lang="en-CA" sz="4000" dirty="0">
                <a:effectLst/>
                <a:latin typeface="Calibri" panose="020F0502020204030204" pitchFamily="34" charset="0"/>
                <a:ea typeface="Calibri" panose="020F0502020204030204" pitchFamily="34" charset="0"/>
                <a:cs typeface="Times New Roman" panose="02020603050405020304" pitchFamily="18" charset="0"/>
              </a:rPr>
            </a:br>
            <a:r>
              <a:rPr lang="en-CA" sz="4000" dirty="0">
                <a:effectLst/>
                <a:latin typeface="Calibri" panose="020F0502020204030204" pitchFamily="34" charset="0"/>
                <a:ea typeface="Calibri" panose="020F0502020204030204" pitchFamily="34" charset="0"/>
                <a:cs typeface="Times New Roman" panose="02020603050405020304" pitchFamily="18" charset="0"/>
              </a:rPr>
              <a:t>Use from home</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80EC5BD-57D1-4777-9AE1-2A370A2C7952}"/>
              </a:ext>
            </a:extLst>
          </p:cNvPr>
          <p:cNvSpPr>
            <a:spLocks noGrp="1"/>
          </p:cNvSpPr>
          <p:nvPr>
            <p:ph idx="1"/>
          </p:nvPr>
        </p:nvSpPr>
        <p:spPr/>
        <p:txBody>
          <a:bodyPr>
            <a:normAutofit fontScale="92500" lnSpcReduction="10000"/>
          </a:bodyPr>
          <a:lstStyle/>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Water bottles for pins</a:t>
            </a:r>
          </a:p>
          <a:p>
            <a:pPr>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R</a:t>
            </a:r>
            <a:r>
              <a:rPr lang="en-CA" dirty="0" err="1">
                <a:effectLst/>
                <a:latin typeface="Calibri" panose="020F0502020204030204" pitchFamily="34" charset="0"/>
                <a:ea typeface="Calibri" panose="020F0502020204030204" pitchFamily="34" charset="0"/>
                <a:cs typeface="Times New Roman" panose="02020603050405020304" pitchFamily="18" charset="0"/>
              </a:rPr>
              <a:t>oll</a:t>
            </a:r>
            <a:r>
              <a:rPr lang="en-CA" dirty="0">
                <a:effectLst/>
                <a:latin typeface="Calibri" panose="020F0502020204030204" pitchFamily="34" charset="0"/>
                <a:ea typeface="Calibri" panose="020F0502020204030204" pitchFamily="34" charset="0"/>
                <a:cs typeface="Times New Roman" panose="02020603050405020304" pitchFamily="18" charset="0"/>
              </a:rPr>
              <a:t> of tape</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Tape to mark spaces</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Chalk to make hop scotch activities or two square boxes…</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Hula Hoop</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Soccer Ball</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Inflator</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Balloons</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Popsicle stick or tongue depressor</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Scoop</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pool noodle cut in half-length</a:t>
            </a:r>
            <a:endParaRPr lang="en-US" dirty="0"/>
          </a:p>
        </p:txBody>
      </p:sp>
      <p:sp>
        <p:nvSpPr>
          <p:cNvPr id="4" name="Footer Placeholder 3">
            <a:extLst>
              <a:ext uri="{FF2B5EF4-FFF2-40B4-BE49-F238E27FC236}">
                <a16:creationId xmlns:a16="http://schemas.microsoft.com/office/drawing/2014/main" id="{E4DB4762-E361-4F7E-B419-266A38AAF25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B26D939-A972-483A-A768-D005C60964BC}"/>
              </a:ext>
            </a:extLst>
          </p:cNvPr>
          <p:cNvSpPr>
            <a:spLocks noGrp="1"/>
          </p:cNvSpPr>
          <p:nvPr>
            <p:ph type="sldNum" sz="quarter" idx="12"/>
          </p:nvPr>
        </p:nvSpPr>
        <p:spPr/>
        <p:txBody>
          <a:bodyPr/>
          <a:lstStyle/>
          <a:p>
            <a:fld id="{ADE010BB-8A0A-44C6-A34B-43819450A25B}" type="slidenum">
              <a:rPr lang="en-US" smtClean="0"/>
              <a:t>18</a:t>
            </a:fld>
            <a:endParaRPr lang="en-US"/>
          </a:p>
        </p:txBody>
      </p:sp>
      <p:pic>
        <p:nvPicPr>
          <p:cNvPr id="8" name="Picture 7">
            <a:hlinkClick r:id="rId2"/>
            <a:extLst>
              <a:ext uri="{FF2B5EF4-FFF2-40B4-BE49-F238E27FC236}">
                <a16:creationId xmlns:a16="http://schemas.microsoft.com/office/drawing/2014/main" id="{4C52B1F8-52A1-49D5-A0E5-B6A56DE656B7}"/>
              </a:ext>
            </a:extLst>
          </p:cNvPr>
          <p:cNvPicPr>
            <a:picLocks noChangeAspect="1"/>
          </p:cNvPicPr>
          <p:nvPr/>
        </p:nvPicPr>
        <p:blipFill>
          <a:blip r:embed="rId3"/>
          <a:stretch>
            <a:fillRect/>
          </a:stretch>
        </p:blipFill>
        <p:spPr>
          <a:xfrm>
            <a:off x="7180977" y="1749951"/>
            <a:ext cx="2253366" cy="1391454"/>
          </a:xfrm>
          <a:prstGeom prst="rect">
            <a:avLst/>
          </a:prstGeom>
        </p:spPr>
      </p:pic>
      <p:pic>
        <p:nvPicPr>
          <p:cNvPr id="10" name="Picture 9">
            <a:extLst>
              <a:ext uri="{FF2B5EF4-FFF2-40B4-BE49-F238E27FC236}">
                <a16:creationId xmlns:a16="http://schemas.microsoft.com/office/drawing/2014/main" id="{507C4414-C97B-4A79-90A8-B3CF3862B2E3}"/>
              </a:ext>
            </a:extLst>
          </p:cNvPr>
          <p:cNvPicPr>
            <a:picLocks noChangeAspect="1"/>
          </p:cNvPicPr>
          <p:nvPr/>
        </p:nvPicPr>
        <p:blipFill>
          <a:blip r:embed="rId4"/>
          <a:stretch>
            <a:fillRect/>
          </a:stretch>
        </p:blipFill>
        <p:spPr>
          <a:xfrm>
            <a:off x="3511906" y="3626215"/>
            <a:ext cx="1499117" cy="1125025"/>
          </a:xfrm>
          <a:prstGeom prst="rect">
            <a:avLst/>
          </a:prstGeom>
        </p:spPr>
      </p:pic>
      <p:pic>
        <p:nvPicPr>
          <p:cNvPr id="11" name="Picture 10">
            <a:hlinkClick r:id="rId5"/>
            <a:extLst>
              <a:ext uri="{FF2B5EF4-FFF2-40B4-BE49-F238E27FC236}">
                <a16:creationId xmlns:a16="http://schemas.microsoft.com/office/drawing/2014/main" id="{D0977D8D-44E3-4E0D-97F4-38435A437EF5}"/>
              </a:ext>
            </a:extLst>
          </p:cNvPr>
          <p:cNvPicPr>
            <a:picLocks noChangeAspect="1"/>
          </p:cNvPicPr>
          <p:nvPr/>
        </p:nvPicPr>
        <p:blipFill>
          <a:blip r:embed="rId6"/>
          <a:stretch>
            <a:fillRect/>
          </a:stretch>
        </p:blipFill>
        <p:spPr>
          <a:xfrm>
            <a:off x="9253827" y="4188727"/>
            <a:ext cx="1609803" cy="918594"/>
          </a:xfrm>
          <a:prstGeom prst="rect">
            <a:avLst/>
          </a:prstGeom>
        </p:spPr>
      </p:pic>
      <p:pic>
        <p:nvPicPr>
          <p:cNvPr id="12" name="Picture 11">
            <a:extLst>
              <a:ext uri="{FF2B5EF4-FFF2-40B4-BE49-F238E27FC236}">
                <a16:creationId xmlns:a16="http://schemas.microsoft.com/office/drawing/2014/main" id="{D52FC737-0134-4533-B7E1-183FEB959A28}"/>
              </a:ext>
            </a:extLst>
          </p:cNvPr>
          <p:cNvPicPr>
            <a:picLocks noChangeAspect="1"/>
          </p:cNvPicPr>
          <p:nvPr/>
        </p:nvPicPr>
        <p:blipFill>
          <a:blip r:embed="rId7"/>
          <a:stretch>
            <a:fillRect/>
          </a:stretch>
        </p:blipFill>
        <p:spPr>
          <a:xfrm>
            <a:off x="7053627" y="4996606"/>
            <a:ext cx="1390008" cy="1042506"/>
          </a:xfrm>
          <a:prstGeom prst="rect">
            <a:avLst/>
          </a:prstGeom>
        </p:spPr>
      </p:pic>
    </p:spTree>
    <p:extLst>
      <p:ext uri="{BB962C8B-B14F-4D97-AF65-F5344CB8AC3E}">
        <p14:creationId xmlns:p14="http://schemas.microsoft.com/office/powerpoint/2010/main" val="66943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9486-FC15-428E-95CE-AD3214F73313}"/>
              </a:ext>
            </a:extLst>
          </p:cNvPr>
          <p:cNvSpPr>
            <a:spLocks noGrp="1"/>
          </p:cNvSpPr>
          <p:nvPr>
            <p:ph type="title"/>
          </p:nvPr>
        </p:nvSpPr>
        <p:spPr>
          <a:xfrm>
            <a:off x="838200" y="365126"/>
            <a:ext cx="10515600" cy="2352908"/>
          </a:xfrm>
        </p:spPr>
        <p:txBody>
          <a:bodyPr>
            <a:normAutofit fontScale="90000"/>
          </a:bodyPr>
          <a:lstStyle/>
          <a:p>
            <a:pPr marR="0" lvl="0" algn="ctr">
              <a:lnSpc>
                <a:spcPct val="107000"/>
              </a:lnSpc>
              <a:spcBef>
                <a:spcPts val="0"/>
              </a:spcBef>
              <a:spcAft>
                <a:spcPts val="0"/>
              </a:spcAft>
              <a:tabLst>
                <a:tab pos="1371600" algn="l"/>
              </a:tabLst>
            </a:pPr>
            <a:r>
              <a:rPr lang="en-CA" sz="4000" b="1" dirty="0">
                <a:effectLst/>
                <a:latin typeface="Calibri" panose="020F0502020204030204" pitchFamily="34" charset="0"/>
                <a:ea typeface="Calibri" panose="020F0502020204030204" pitchFamily="34" charset="0"/>
                <a:cs typeface="Times New Roman" panose="02020603050405020304" pitchFamily="18" charset="0"/>
              </a:rPr>
              <a:t>Target Activities</a:t>
            </a:r>
            <a:br>
              <a:rPr lang="en-CA"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Times New Roman" panose="02020603050405020304" pitchFamily="18" charset="0"/>
                <a:cs typeface="Calibri" panose="020F0502020204030204" pitchFamily="34" charset="0"/>
              </a:rPr>
              <a:t>Hula Hoop Horseshoe—Repeat from K-3</a:t>
            </a:r>
            <a:br>
              <a:rPr lang="en-US" sz="3600" dirty="0">
                <a:effectLst/>
                <a:latin typeface="Calibri" panose="020F0502020204030204" pitchFamily="34" charset="0"/>
                <a:ea typeface="Times New Roman" panose="02020603050405020304" pitchFamily="18" charset="0"/>
                <a:cs typeface="Calibri" panose="020F0502020204030204" pitchFamily="34" charset="0"/>
              </a:rPr>
            </a:br>
            <a:r>
              <a:rPr lang="en-US" sz="2700" dirty="0">
                <a:latin typeface="Calibri" panose="020F0502020204030204" pitchFamily="34" charset="0"/>
                <a:ea typeface="Times New Roman" panose="02020603050405020304" pitchFamily="18" charset="0"/>
                <a:cs typeface="Calibri" panose="020F0502020204030204" pitchFamily="34" charset="0"/>
                <a:hlinkClick r:id="rId3"/>
              </a:rPr>
              <a:t>https://youtu.be/c-mKFTRXOS8</a:t>
            </a:r>
            <a:br>
              <a:rPr lang="en-US" sz="2700" dirty="0">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https://www.canadago4sport.com/Target1/Hula-Hoop-Horseshoes</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HulaHoopHorseshoes">
            <a:hlinkClick r:id="" action="ppaction://media"/>
            <a:extLst>
              <a:ext uri="{FF2B5EF4-FFF2-40B4-BE49-F238E27FC236}">
                <a16:creationId xmlns:a16="http://schemas.microsoft.com/office/drawing/2014/main" id="{4A12E028-8024-48BC-92F5-71EAAB4AE110}"/>
              </a:ext>
            </a:extLst>
          </p:cNvPr>
          <p:cNvPicPr>
            <a:picLocks noGrp="1" noRot="1" noChangeAspect="1"/>
          </p:cNvPicPr>
          <p:nvPr>
            <p:ph idx="1"/>
            <a:videoFile r:link="rId1"/>
          </p:nvPr>
        </p:nvPicPr>
        <p:blipFill>
          <a:blip r:embed="rId5"/>
          <a:stretch>
            <a:fillRect/>
          </a:stretch>
        </p:blipFill>
        <p:spPr>
          <a:xfrm>
            <a:off x="3652838" y="2516188"/>
            <a:ext cx="4884737" cy="3660775"/>
          </a:xfrm>
          <a:prstGeom prst="rect">
            <a:avLst/>
          </a:prstGeom>
        </p:spPr>
      </p:pic>
      <p:sp>
        <p:nvSpPr>
          <p:cNvPr id="4" name="Footer Placeholder 3">
            <a:extLst>
              <a:ext uri="{FF2B5EF4-FFF2-40B4-BE49-F238E27FC236}">
                <a16:creationId xmlns:a16="http://schemas.microsoft.com/office/drawing/2014/main" id="{B0CA0760-FE8E-412E-AEB0-298C6EFD00F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D773FB2-A56D-4BD0-B772-7A348AAF1C79}"/>
              </a:ext>
            </a:extLst>
          </p:cNvPr>
          <p:cNvSpPr>
            <a:spLocks noGrp="1"/>
          </p:cNvSpPr>
          <p:nvPr>
            <p:ph type="sldNum" sz="quarter" idx="12"/>
          </p:nvPr>
        </p:nvSpPr>
        <p:spPr/>
        <p:txBody>
          <a:bodyPr/>
          <a:lstStyle/>
          <a:p>
            <a:fld id="{ADE010BB-8A0A-44C6-A34B-43819450A25B}" type="slidenum">
              <a:rPr lang="en-US" smtClean="0"/>
              <a:t>19</a:t>
            </a:fld>
            <a:endParaRPr lang="en-US"/>
          </a:p>
        </p:txBody>
      </p:sp>
    </p:spTree>
    <p:extLst>
      <p:ext uri="{BB962C8B-B14F-4D97-AF65-F5344CB8AC3E}">
        <p14:creationId xmlns:p14="http://schemas.microsoft.com/office/powerpoint/2010/main" val="156386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B052-D970-48C4-B956-D17B3001C006}"/>
              </a:ext>
            </a:extLst>
          </p:cNvPr>
          <p:cNvSpPr>
            <a:spLocks noGrp="1"/>
          </p:cNvSpPr>
          <p:nvPr>
            <p:ph type="title"/>
          </p:nvPr>
        </p:nvSpPr>
        <p:spPr/>
        <p:txBody>
          <a:bodyPr/>
          <a:lstStyle/>
          <a:p>
            <a:pPr algn="ctr"/>
            <a:r>
              <a:rPr lang="en-CA" b="1" dirty="0"/>
              <a:t>Key Considerations</a:t>
            </a:r>
            <a:endParaRPr lang="en-US" b="1" dirty="0"/>
          </a:p>
        </p:txBody>
      </p:sp>
      <p:sp>
        <p:nvSpPr>
          <p:cNvPr id="3" name="Content Placeholder 2">
            <a:extLst>
              <a:ext uri="{FF2B5EF4-FFF2-40B4-BE49-F238E27FC236}">
                <a16:creationId xmlns:a16="http://schemas.microsoft.com/office/drawing/2014/main" id="{C432C343-C4A2-4547-B44D-D5E799257393}"/>
              </a:ext>
            </a:extLst>
          </p:cNvPr>
          <p:cNvSpPr>
            <a:spLocks noGrp="1"/>
          </p:cNvSpPr>
          <p:nvPr>
            <p:ph idx="1"/>
          </p:nvPr>
        </p:nvSpPr>
        <p:spPr/>
        <p:txBody>
          <a:bodyPr>
            <a:normAutofit lnSpcReduction="10000"/>
          </a:bodyPr>
          <a:lstStyle/>
          <a:p>
            <a:r>
              <a:rPr lang="en-CA" dirty="0"/>
              <a:t>Equipment Sharing </a:t>
            </a:r>
          </a:p>
          <a:p>
            <a:pPr lvl="1"/>
            <a:r>
              <a:rPr lang="en-CA" dirty="0"/>
              <a:t>Do not share equipment—unless the equipment is kicked (soccer balls for example).</a:t>
            </a:r>
          </a:p>
          <a:p>
            <a:pPr lvl="1"/>
            <a:r>
              <a:rPr lang="en-CA" dirty="0"/>
              <a:t>Do not pick up equipment with your hands, and if you do pick up equipment, make sure the equipment has been properly disinfected and not touched by others after disinfection.</a:t>
            </a:r>
          </a:p>
          <a:p>
            <a:r>
              <a:rPr lang="en-CA" dirty="0"/>
              <a:t>Physical Distancing</a:t>
            </a:r>
          </a:p>
          <a:p>
            <a:pPr lvl="1"/>
            <a:r>
              <a:rPr lang="en-CA" dirty="0"/>
              <a:t>Try to create playing spaces for each player with the use of poly spots or half-cones…</a:t>
            </a:r>
          </a:p>
          <a:p>
            <a:r>
              <a:rPr lang="en-CA" dirty="0"/>
              <a:t>Masks</a:t>
            </a:r>
          </a:p>
          <a:p>
            <a:pPr lvl="1"/>
            <a:r>
              <a:rPr lang="en-CA" dirty="0"/>
              <a:t>Think through wearing of masks in line with safety and school policies…</a:t>
            </a:r>
          </a:p>
          <a:p>
            <a:endParaRPr lang="en-US" dirty="0"/>
          </a:p>
        </p:txBody>
      </p:sp>
      <p:sp>
        <p:nvSpPr>
          <p:cNvPr id="4" name="Footer Placeholder 3">
            <a:extLst>
              <a:ext uri="{FF2B5EF4-FFF2-40B4-BE49-F238E27FC236}">
                <a16:creationId xmlns:a16="http://schemas.microsoft.com/office/drawing/2014/main" id="{E913FFF6-3F50-45F2-878F-47519BAA3B9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5FC77C0-832C-4425-904C-E5D129F3D698}"/>
              </a:ext>
            </a:extLst>
          </p:cNvPr>
          <p:cNvSpPr>
            <a:spLocks noGrp="1"/>
          </p:cNvSpPr>
          <p:nvPr>
            <p:ph type="sldNum" sz="quarter" idx="12"/>
          </p:nvPr>
        </p:nvSpPr>
        <p:spPr/>
        <p:txBody>
          <a:bodyPr/>
          <a:lstStyle/>
          <a:p>
            <a:fld id="{ADE010BB-8A0A-44C6-A34B-43819450A25B}" type="slidenum">
              <a:rPr lang="en-US" smtClean="0"/>
              <a:t>2</a:t>
            </a:fld>
            <a:endParaRPr lang="en-US"/>
          </a:p>
        </p:txBody>
      </p:sp>
    </p:spTree>
    <p:extLst>
      <p:ext uri="{BB962C8B-B14F-4D97-AF65-F5344CB8AC3E}">
        <p14:creationId xmlns:p14="http://schemas.microsoft.com/office/powerpoint/2010/main" val="2039994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9486-FC15-428E-95CE-AD3214F73313}"/>
              </a:ext>
            </a:extLst>
          </p:cNvPr>
          <p:cNvSpPr>
            <a:spLocks noGrp="1"/>
          </p:cNvSpPr>
          <p:nvPr>
            <p:ph type="title"/>
          </p:nvPr>
        </p:nvSpPr>
        <p:spPr>
          <a:xfrm>
            <a:off x="838200" y="365124"/>
            <a:ext cx="10515600" cy="2554245"/>
          </a:xfrm>
        </p:spPr>
        <p:txBody>
          <a:bodyPr>
            <a:normAutofit/>
          </a:bodyPr>
          <a:lstStyle/>
          <a:p>
            <a:pPr marR="0" lvl="0" algn="ctr">
              <a:lnSpc>
                <a:spcPct val="107000"/>
              </a:lnSpc>
              <a:spcBef>
                <a:spcPts val="0"/>
              </a:spcBef>
              <a:spcAft>
                <a:spcPts val="0"/>
              </a:spcAft>
              <a:tabLst>
                <a:tab pos="1371600" algn="l"/>
              </a:tabLst>
            </a:pPr>
            <a:r>
              <a:rPr lang="en-US" sz="4000" dirty="0">
                <a:effectLst/>
                <a:latin typeface="Calibri" panose="020F0502020204030204" pitchFamily="34" charset="0"/>
                <a:ea typeface="Times New Roman" panose="02020603050405020304" pitchFamily="18" charset="0"/>
                <a:cs typeface="Calibri" panose="020F0502020204030204" pitchFamily="34" charset="0"/>
              </a:rPr>
              <a:t>Hula Hoop Horseshoe Race—Repeat from K-3</a:t>
            </a:r>
            <a:br>
              <a:rPr lang="en-US" sz="4000" dirty="0">
                <a:effectLst/>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https://youtu.be/D-lAsMyun3M</a:t>
            </a:r>
            <a:br>
              <a:rPr lang="en-US" sz="27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br>
            <a:r>
              <a:rPr lang="en-US" sz="27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https://www.canadago4sport.com/Target1/Hula-Hoop-Horseshoes-Race</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Hula Hoop Horseshoe Race">
            <a:hlinkClick r:id="" action="ppaction://media"/>
            <a:extLst>
              <a:ext uri="{FF2B5EF4-FFF2-40B4-BE49-F238E27FC236}">
                <a16:creationId xmlns:a16="http://schemas.microsoft.com/office/drawing/2014/main" id="{6BB2269C-A646-43EC-B2A0-5FD825D62890}"/>
              </a:ext>
            </a:extLst>
          </p:cNvPr>
          <p:cNvPicPr>
            <a:picLocks noGrp="1" noRot="1" noChangeAspect="1"/>
          </p:cNvPicPr>
          <p:nvPr>
            <p:ph idx="1"/>
            <a:videoFile r:link="rId1"/>
          </p:nvPr>
        </p:nvPicPr>
        <p:blipFill>
          <a:blip r:embed="rId4"/>
          <a:stretch>
            <a:fillRect/>
          </a:stretch>
        </p:blipFill>
        <p:spPr>
          <a:xfrm>
            <a:off x="2968625" y="2659063"/>
            <a:ext cx="6254750" cy="3517900"/>
          </a:xfrm>
          <a:prstGeom prst="rect">
            <a:avLst/>
          </a:prstGeom>
        </p:spPr>
      </p:pic>
      <p:sp>
        <p:nvSpPr>
          <p:cNvPr id="4" name="Footer Placeholder 3">
            <a:extLst>
              <a:ext uri="{FF2B5EF4-FFF2-40B4-BE49-F238E27FC236}">
                <a16:creationId xmlns:a16="http://schemas.microsoft.com/office/drawing/2014/main" id="{1447B13A-F96D-43DC-9499-5D0C77996F7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0A7395-5026-4124-B97A-5D999A251C22}"/>
              </a:ext>
            </a:extLst>
          </p:cNvPr>
          <p:cNvSpPr>
            <a:spLocks noGrp="1"/>
          </p:cNvSpPr>
          <p:nvPr>
            <p:ph type="sldNum" sz="quarter" idx="12"/>
          </p:nvPr>
        </p:nvSpPr>
        <p:spPr/>
        <p:txBody>
          <a:bodyPr/>
          <a:lstStyle/>
          <a:p>
            <a:fld id="{ADE010BB-8A0A-44C6-A34B-43819450A25B}" type="slidenum">
              <a:rPr lang="en-US" smtClean="0"/>
              <a:t>20</a:t>
            </a:fld>
            <a:endParaRPr lang="en-US"/>
          </a:p>
        </p:txBody>
      </p:sp>
    </p:spTree>
    <p:extLst>
      <p:ext uri="{BB962C8B-B14F-4D97-AF65-F5344CB8AC3E}">
        <p14:creationId xmlns:p14="http://schemas.microsoft.com/office/powerpoint/2010/main" val="18966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A8F7-8291-4479-9854-67952B345BFA}"/>
              </a:ext>
            </a:extLst>
          </p:cNvPr>
          <p:cNvSpPr>
            <a:spLocks noGrp="1"/>
          </p:cNvSpPr>
          <p:nvPr>
            <p:ph type="title"/>
          </p:nvPr>
        </p:nvSpPr>
        <p:spPr/>
        <p:txBody>
          <a:bodyPr>
            <a:normAutofit/>
          </a:bodyPr>
          <a:lstStyle/>
          <a:p>
            <a:pPr algn="ctr"/>
            <a:r>
              <a:rPr lang="en-CA" sz="3600" dirty="0" err="1"/>
              <a:t>Kickpar</a:t>
            </a:r>
            <a:br>
              <a:rPr lang="en-CA" dirty="0"/>
            </a:br>
            <a:r>
              <a:rPr lang="en-US" sz="2700" dirty="0">
                <a:hlinkClick r:id="rId3"/>
              </a:rPr>
              <a:t>https://www.canadago4sport.com/Target1/Kickpar</a:t>
            </a:r>
            <a:endParaRPr lang="en-US" sz="2700" dirty="0"/>
          </a:p>
        </p:txBody>
      </p:sp>
      <p:pic>
        <p:nvPicPr>
          <p:cNvPr id="6" name="Online Media 5" title="KickPar">
            <a:hlinkClick r:id="" action="ppaction://media"/>
            <a:extLst>
              <a:ext uri="{FF2B5EF4-FFF2-40B4-BE49-F238E27FC236}">
                <a16:creationId xmlns:a16="http://schemas.microsoft.com/office/drawing/2014/main" id="{143004D9-DA71-46EF-BAE8-FAD1E9C2CAD7}"/>
              </a:ext>
            </a:extLst>
          </p:cNvPr>
          <p:cNvPicPr>
            <a:picLocks noGrp="1" noRot="1" noChangeAspect="1"/>
          </p:cNvPicPr>
          <p:nvPr>
            <p:ph sz="half" idx="1"/>
            <a:videoFile r:link="rId1"/>
          </p:nvPr>
        </p:nvPicPr>
        <p:blipFill>
          <a:blip r:embed="rId4"/>
          <a:stretch>
            <a:fillRect/>
          </a:stretch>
        </p:blipFill>
        <p:spPr>
          <a:xfrm>
            <a:off x="1194223" y="1977982"/>
            <a:ext cx="4572000" cy="2571750"/>
          </a:xfrm>
          <a:prstGeom prst="rect">
            <a:avLst/>
          </a:prstGeom>
        </p:spPr>
      </p:pic>
      <p:pic>
        <p:nvPicPr>
          <p:cNvPr id="9" name="Content Placeholder 8">
            <a:extLst>
              <a:ext uri="{FF2B5EF4-FFF2-40B4-BE49-F238E27FC236}">
                <a16:creationId xmlns:a16="http://schemas.microsoft.com/office/drawing/2014/main" id="{50ED0470-2A79-4843-A94B-275A02FB7B82}"/>
              </a:ext>
            </a:extLst>
          </p:cNvPr>
          <p:cNvPicPr>
            <a:picLocks noGrp="1" noChangeAspect="1"/>
          </p:cNvPicPr>
          <p:nvPr>
            <p:ph sz="half" idx="2"/>
          </p:nvPr>
        </p:nvPicPr>
        <p:blipFill>
          <a:blip r:embed="rId5"/>
          <a:stretch>
            <a:fillRect/>
          </a:stretch>
        </p:blipFill>
        <p:spPr>
          <a:xfrm>
            <a:off x="6172200" y="2059718"/>
            <a:ext cx="5181600" cy="3883152"/>
          </a:xfrm>
        </p:spPr>
      </p:pic>
      <p:sp>
        <p:nvSpPr>
          <p:cNvPr id="4" name="Footer Placeholder 3">
            <a:extLst>
              <a:ext uri="{FF2B5EF4-FFF2-40B4-BE49-F238E27FC236}">
                <a16:creationId xmlns:a16="http://schemas.microsoft.com/office/drawing/2014/main" id="{8887596C-26DE-41CC-977C-1CA567CD069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E35E926-9CF3-4486-ACFF-220F8680CEF8}"/>
              </a:ext>
            </a:extLst>
          </p:cNvPr>
          <p:cNvSpPr>
            <a:spLocks noGrp="1"/>
          </p:cNvSpPr>
          <p:nvPr>
            <p:ph type="sldNum" sz="quarter" idx="12"/>
          </p:nvPr>
        </p:nvSpPr>
        <p:spPr/>
        <p:txBody>
          <a:bodyPr/>
          <a:lstStyle/>
          <a:p>
            <a:fld id="{ADE010BB-8A0A-44C6-A34B-43819450A25B}" type="slidenum">
              <a:rPr lang="en-US" smtClean="0"/>
              <a:t>21</a:t>
            </a:fld>
            <a:endParaRPr lang="en-US"/>
          </a:p>
        </p:txBody>
      </p:sp>
    </p:spTree>
    <p:extLst>
      <p:ext uri="{BB962C8B-B14F-4D97-AF65-F5344CB8AC3E}">
        <p14:creationId xmlns:p14="http://schemas.microsoft.com/office/powerpoint/2010/main" val="96881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B077-6B3E-4574-9A7D-6CC45E9F29DD}"/>
              </a:ext>
            </a:extLst>
          </p:cNvPr>
          <p:cNvSpPr>
            <a:spLocks noGrp="1"/>
          </p:cNvSpPr>
          <p:nvPr>
            <p:ph type="title"/>
          </p:nvPr>
        </p:nvSpPr>
        <p:spPr>
          <a:xfrm>
            <a:off x="838200" y="136525"/>
            <a:ext cx="10515600" cy="1325563"/>
          </a:xfrm>
        </p:spPr>
        <p:txBody>
          <a:bodyPr>
            <a:normAutofit/>
          </a:bodyPr>
          <a:lstStyle/>
          <a:p>
            <a:pPr algn="ctr"/>
            <a:r>
              <a:rPr lang="en-CA" dirty="0"/>
              <a:t>Disc Golf</a:t>
            </a:r>
            <a:br>
              <a:rPr lang="en-CA" dirty="0"/>
            </a:br>
            <a:endParaRPr lang="en-US" dirty="0"/>
          </a:p>
        </p:txBody>
      </p:sp>
      <p:sp>
        <p:nvSpPr>
          <p:cNvPr id="3" name="Content Placeholder 2">
            <a:extLst>
              <a:ext uri="{FF2B5EF4-FFF2-40B4-BE49-F238E27FC236}">
                <a16:creationId xmlns:a16="http://schemas.microsoft.com/office/drawing/2014/main" id="{1E8F4399-9ACD-4DAE-AC22-2FE43F6F20DC}"/>
              </a:ext>
            </a:extLst>
          </p:cNvPr>
          <p:cNvSpPr>
            <a:spLocks noGrp="1"/>
          </p:cNvSpPr>
          <p:nvPr>
            <p:ph sz="half" idx="1"/>
          </p:nvPr>
        </p:nvSpPr>
        <p:spPr/>
        <p:txBody>
          <a:bodyPr/>
          <a:lstStyle/>
          <a:p>
            <a:r>
              <a:rPr lang="en-US" dirty="0">
                <a:hlinkClick r:id="rId4"/>
              </a:rPr>
              <a:t>https://www.canadago4sport.com/Target1/Disc-Golf-with-Natural-Goals</a:t>
            </a:r>
            <a:endParaRPr lang="en-US" dirty="0"/>
          </a:p>
          <a:p>
            <a:endParaRPr lang="en-US" dirty="0"/>
          </a:p>
        </p:txBody>
      </p:sp>
      <p:sp>
        <p:nvSpPr>
          <p:cNvPr id="4" name="Content Placeholder 3">
            <a:extLst>
              <a:ext uri="{FF2B5EF4-FFF2-40B4-BE49-F238E27FC236}">
                <a16:creationId xmlns:a16="http://schemas.microsoft.com/office/drawing/2014/main" id="{C3DD09EB-1075-4D22-9605-4CF2C5CB423F}"/>
              </a:ext>
            </a:extLst>
          </p:cNvPr>
          <p:cNvSpPr>
            <a:spLocks noGrp="1"/>
          </p:cNvSpPr>
          <p:nvPr>
            <p:ph sz="half" idx="2"/>
          </p:nvPr>
        </p:nvSpPr>
        <p:spPr/>
        <p:txBody>
          <a:bodyPr/>
          <a:lstStyle/>
          <a:p>
            <a:r>
              <a:rPr lang="en-US" dirty="0">
                <a:hlinkClick r:id="rId5"/>
              </a:rPr>
              <a:t>https://www.canadago4sport.com/Target1/Disc-Golf-with-Mobile-Goals</a:t>
            </a:r>
            <a:endParaRPr lang="en-US" dirty="0"/>
          </a:p>
          <a:p>
            <a:endParaRPr lang="en-US" dirty="0"/>
          </a:p>
        </p:txBody>
      </p:sp>
      <p:sp>
        <p:nvSpPr>
          <p:cNvPr id="5" name="Footer Placeholder 4">
            <a:extLst>
              <a:ext uri="{FF2B5EF4-FFF2-40B4-BE49-F238E27FC236}">
                <a16:creationId xmlns:a16="http://schemas.microsoft.com/office/drawing/2014/main" id="{8961D8FF-21EF-4C10-8444-9DA7A7EA34E6}"/>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2264C60E-9569-4A68-BC51-FA7A39CD09E6}"/>
              </a:ext>
            </a:extLst>
          </p:cNvPr>
          <p:cNvSpPr>
            <a:spLocks noGrp="1"/>
          </p:cNvSpPr>
          <p:nvPr>
            <p:ph type="sldNum" sz="quarter" idx="12"/>
          </p:nvPr>
        </p:nvSpPr>
        <p:spPr/>
        <p:txBody>
          <a:bodyPr/>
          <a:lstStyle/>
          <a:p>
            <a:fld id="{ADE010BB-8A0A-44C6-A34B-43819450A25B}" type="slidenum">
              <a:rPr lang="en-US" smtClean="0"/>
              <a:t>22</a:t>
            </a:fld>
            <a:endParaRPr lang="en-US"/>
          </a:p>
        </p:txBody>
      </p:sp>
      <p:pic>
        <p:nvPicPr>
          <p:cNvPr id="7" name="Online Media 6" title="Natural Disc Golf">
            <a:hlinkClick r:id="" action="ppaction://media"/>
            <a:extLst>
              <a:ext uri="{FF2B5EF4-FFF2-40B4-BE49-F238E27FC236}">
                <a16:creationId xmlns:a16="http://schemas.microsoft.com/office/drawing/2014/main" id="{7C5A2AFE-40D7-49A0-9DD0-87DFAB8054AA}"/>
              </a:ext>
            </a:extLst>
          </p:cNvPr>
          <p:cNvPicPr>
            <a:picLocks noRot="1" noChangeAspect="1"/>
          </p:cNvPicPr>
          <p:nvPr>
            <a:videoFile r:link="rId1"/>
          </p:nvPr>
        </p:nvPicPr>
        <p:blipFill>
          <a:blip r:embed="rId6"/>
          <a:stretch>
            <a:fillRect/>
          </a:stretch>
        </p:blipFill>
        <p:spPr>
          <a:xfrm>
            <a:off x="1122726" y="3355596"/>
            <a:ext cx="4783124" cy="2690507"/>
          </a:xfrm>
          <a:prstGeom prst="rect">
            <a:avLst/>
          </a:prstGeom>
        </p:spPr>
      </p:pic>
      <p:pic>
        <p:nvPicPr>
          <p:cNvPr id="8" name="Online Media 7" title="Disc Golf with Targets">
            <a:hlinkClick r:id="" action="ppaction://media"/>
            <a:extLst>
              <a:ext uri="{FF2B5EF4-FFF2-40B4-BE49-F238E27FC236}">
                <a16:creationId xmlns:a16="http://schemas.microsoft.com/office/drawing/2014/main" id="{AF3A3CBE-EC98-46DC-9989-57BE328EC444}"/>
              </a:ext>
            </a:extLst>
          </p:cNvPr>
          <p:cNvPicPr>
            <a:picLocks noRot="1" noChangeAspect="1"/>
          </p:cNvPicPr>
          <p:nvPr>
            <a:videoFile r:link="rId2"/>
          </p:nvPr>
        </p:nvPicPr>
        <p:blipFill>
          <a:blip r:embed="rId7"/>
          <a:stretch>
            <a:fillRect/>
          </a:stretch>
        </p:blipFill>
        <p:spPr>
          <a:xfrm>
            <a:off x="6413151" y="3355596"/>
            <a:ext cx="4794541" cy="2696929"/>
          </a:xfrm>
          <a:prstGeom prst="rect">
            <a:avLst/>
          </a:prstGeom>
        </p:spPr>
      </p:pic>
    </p:spTree>
    <p:extLst>
      <p:ext uri="{BB962C8B-B14F-4D97-AF65-F5344CB8AC3E}">
        <p14:creationId xmlns:p14="http://schemas.microsoft.com/office/powerpoint/2010/main" val="34741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BF89-827C-4570-AF6E-CD484FC7F63A}"/>
              </a:ext>
            </a:extLst>
          </p:cNvPr>
          <p:cNvSpPr>
            <a:spLocks noGrp="1"/>
          </p:cNvSpPr>
          <p:nvPr>
            <p:ph type="title"/>
          </p:nvPr>
        </p:nvSpPr>
        <p:spPr/>
        <p:txBody>
          <a:bodyPr>
            <a:normAutofit fontScale="90000"/>
          </a:bodyPr>
          <a:lstStyle/>
          <a:p>
            <a:pPr algn="ctr"/>
            <a:r>
              <a:rPr lang="en-CA" sz="4000" b="1" dirty="0"/>
              <a:t>Manipulative Send</a:t>
            </a:r>
            <a:br>
              <a:rPr lang="en-CA" sz="4000" dirty="0"/>
            </a:br>
            <a:r>
              <a:rPr lang="en-CA" sz="4000" dirty="0"/>
              <a:t>How Far Can We Roll—Individually</a:t>
            </a:r>
            <a:br>
              <a:rPr lang="en-CA" dirty="0"/>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https://www.canadago4sport.com/Target1/How-Far-Can-we-Roll</a:t>
            </a:r>
            <a:endParaRPr lang="en-US" sz="2700" dirty="0"/>
          </a:p>
        </p:txBody>
      </p:sp>
      <p:sp>
        <p:nvSpPr>
          <p:cNvPr id="3" name="Content Placeholder 2">
            <a:extLst>
              <a:ext uri="{FF2B5EF4-FFF2-40B4-BE49-F238E27FC236}">
                <a16:creationId xmlns:a16="http://schemas.microsoft.com/office/drawing/2014/main" id="{0F0BB512-FFC7-40C2-99A5-728FFE7BFFF6}"/>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32AB37FD-D7A5-4C10-8FD3-99F6899B66C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F2271E2-850B-470A-8827-388A809D6FB4}"/>
              </a:ext>
            </a:extLst>
          </p:cNvPr>
          <p:cNvSpPr>
            <a:spLocks noGrp="1"/>
          </p:cNvSpPr>
          <p:nvPr>
            <p:ph type="sldNum" sz="quarter" idx="12"/>
          </p:nvPr>
        </p:nvSpPr>
        <p:spPr/>
        <p:txBody>
          <a:bodyPr/>
          <a:lstStyle/>
          <a:p>
            <a:fld id="{ADE010BB-8A0A-44C6-A34B-43819450A25B}" type="slidenum">
              <a:rPr lang="en-US" smtClean="0"/>
              <a:t>23</a:t>
            </a:fld>
            <a:endParaRPr lang="en-US"/>
          </a:p>
        </p:txBody>
      </p:sp>
      <p:pic>
        <p:nvPicPr>
          <p:cNvPr id="6" name="Online Media 5" title="How Far Can We Roll">
            <a:hlinkClick r:id="" action="ppaction://media"/>
            <a:extLst>
              <a:ext uri="{FF2B5EF4-FFF2-40B4-BE49-F238E27FC236}">
                <a16:creationId xmlns:a16="http://schemas.microsoft.com/office/drawing/2014/main" id="{2C1E9B6C-3545-42A4-B22D-D08C27026CC6}"/>
              </a:ext>
            </a:extLst>
          </p:cNvPr>
          <p:cNvPicPr>
            <a:picLocks noRot="1" noChangeAspect="1"/>
          </p:cNvPicPr>
          <p:nvPr>
            <a:videoFile r:link="rId1"/>
          </p:nvPr>
        </p:nvPicPr>
        <p:blipFill>
          <a:blip r:embed="rId4"/>
          <a:stretch>
            <a:fillRect/>
          </a:stretch>
        </p:blipFill>
        <p:spPr>
          <a:xfrm>
            <a:off x="3030348" y="1870075"/>
            <a:ext cx="5829300" cy="4368800"/>
          </a:xfrm>
          <a:prstGeom prst="rect">
            <a:avLst/>
          </a:prstGeom>
        </p:spPr>
      </p:pic>
    </p:spTree>
    <p:extLst>
      <p:ext uri="{BB962C8B-B14F-4D97-AF65-F5344CB8AC3E}">
        <p14:creationId xmlns:p14="http://schemas.microsoft.com/office/powerpoint/2010/main" val="4781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4235-5CCD-478A-BA41-C9314F72B017}"/>
              </a:ext>
            </a:extLst>
          </p:cNvPr>
          <p:cNvSpPr>
            <a:spLocks noGrp="1"/>
          </p:cNvSpPr>
          <p:nvPr>
            <p:ph type="title"/>
          </p:nvPr>
        </p:nvSpPr>
        <p:spPr/>
        <p:txBody>
          <a:bodyPr/>
          <a:lstStyle/>
          <a:p>
            <a:pPr marL="1143000" marR="0" lvl="2" indent="-228600" algn="ctr">
              <a:lnSpc>
                <a:spcPct val="107000"/>
              </a:lnSpc>
              <a:spcBef>
                <a:spcPts val="0"/>
              </a:spcBef>
              <a:spcAft>
                <a:spcPts val="800"/>
              </a:spcAft>
              <a:tabLst>
                <a:tab pos="1143000" algn="l"/>
              </a:tabLst>
            </a:pPr>
            <a:r>
              <a:rPr lang="en-US" sz="3600" dirty="0">
                <a:effectLst/>
                <a:latin typeface="Calibri" panose="020F0502020204030204" pitchFamily="34" charset="0"/>
                <a:ea typeface="Calibri" panose="020F0502020204030204" pitchFamily="34" charset="0"/>
                <a:cs typeface="Times New Roman" panose="02020603050405020304" pitchFamily="18" charset="0"/>
              </a:rPr>
              <a:t>Backwards Partner Bowling [at home]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https://www.canadago4sport.com/Target1/Backwards-Partner-Bowling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95DE6D-F357-47A6-B574-0C14C5369B2A}"/>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6255B1D-3DD7-4763-B86B-BCFE90B7C81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902E116-47D3-4D7B-9C8E-8FE5DB3D2154}"/>
              </a:ext>
            </a:extLst>
          </p:cNvPr>
          <p:cNvSpPr>
            <a:spLocks noGrp="1"/>
          </p:cNvSpPr>
          <p:nvPr>
            <p:ph type="sldNum" sz="quarter" idx="12"/>
          </p:nvPr>
        </p:nvSpPr>
        <p:spPr/>
        <p:txBody>
          <a:bodyPr/>
          <a:lstStyle/>
          <a:p>
            <a:fld id="{ADE010BB-8A0A-44C6-A34B-43819450A25B}" type="slidenum">
              <a:rPr lang="en-US" smtClean="0"/>
              <a:t>24</a:t>
            </a:fld>
            <a:endParaRPr lang="en-US"/>
          </a:p>
        </p:txBody>
      </p:sp>
      <p:pic>
        <p:nvPicPr>
          <p:cNvPr id="6" name="Online Media 5" title="Backwards Partner Bowling">
            <a:hlinkClick r:id="" action="ppaction://media"/>
            <a:extLst>
              <a:ext uri="{FF2B5EF4-FFF2-40B4-BE49-F238E27FC236}">
                <a16:creationId xmlns:a16="http://schemas.microsoft.com/office/drawing/2014/main" id="{734D67E8-EFED-4F97-8D8B-1EA8535F2A83}"/>
              </a:ext>
            </a:extLst>
          </p:cNvPr>
          <p:cNvPicPr>
            <a:picLocks noRot="1" noChangeAspect="1"/>
          </p:cNvPicPr>
          <p:nvPr>
            <a:videoFile r:link="rId1"/>
          </p:nvPr>
        </p:nvPicPr>
        <p:blipFill>
          <a:blip r:embed="rId4"/>
          <a:stretch>
            <a:fillRect/>
          </a:stretch>
        </p:blipFill>
        <p:spPr>
          <a:xfrm>
            <a:off x="2843867" y="1825625"/>
            <a:ext cx="7331979" cy="4124238"/>
          </a:xfrm>
          <a:prstGeom prst="rect">
            <a:avLst/>
          </a:prstGeom>
        </p:spPr>
      </p:pic>
    </p:spTree>
    <p:extLst>
      <p:ext uri="{BB962C8B-B14F-4D97-AF65-F5344CB8AC3E}">
        <p14:creationId xmlns:p14="http://schemas.microsoft.com/office/powerpoint/2010/main" val="4150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AC1D-9170-45C4-A515-583DAE694279}"/>
              </a:ext>
            </a:extLst>
          </p:cNvPr>
          <p:cNvSpPr>
            <a:spLocks noGrp="1"/>
          </p:cNvSpPr>
          <p:nvPr>
            <p:ph type="title"/>
          </p:nvPr>
        </p:nvSpPr>
        <p:spPr/>
        <p:txBody>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Tape Roll Rolling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https://www.canadago4sport.com/Target1/Tape-Roll-Bowling</a:t>
            </a:r>
            <a:endParaRPr lang="en-US" sz="2400" dirty="0"/>
          </a:p>
        </p:txBody>
      </p:sp>
      <p:sp>
        <p:nvSpPr>
          <p:cNvPr id="3" name="Content Placeholder 2">
            <a:extLst>
              <a:ext uri="{FF2B5EF4-FFF2-40B4-BE49-F238E27FC236}">
                <a16:creationId xmlns:a16="http://schemas.microsoft.com/office/drawing/2014/main" id="{DD130CB8-3B3D-483A-A8EB-7EC04CE5CB6A}"/>
              </a:ext>
            </a:extLst>
          </p:cNvPr>
          <p:cNvSpPr>
            <a:spLocks noGrp="1"/>
          </p:cNvSpPr>
          <p:nvPr>
            <p:ph idx="1"/>
          </p:nvPr>
        </p:nvSpPr>
        <p:spPr/>
        <p:txBody>
          <a:bodyPr/>
          <a:lstStyle/>
          <a:p>
            <a:r>
              <a:rPr lang="en-CA" dirty="0"/>
              <a:t>No video yet</a:t>
            </a:r>
            <a:endParaRPr lang="en-US" dirty="0"/>
          </a:p>
        </p:txBody>
      </p:sp>
      <p:sp>
        <p:nvSpPr>
          <p:cNvPr id="4" name="Footer Placeholder 3">
            <a:extLst>
              <a:ext uri="{FF2B5EF4-FFF2-40B4-BE49-F238E27FC236}">
                <a16:creationId xmlns:a16="http://schemas.microsoft.com/office/drawing/2014/main" id="{1E8C146E-0DA9-44FE-BD69-E563BB4F5C7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5456520-B7B9-432E-9ABD-BC6E4779CB93}"/>
              </a:ext>
            </a:extLst>
          </p:cNvPr>
          <p:cNvSpPr>
            <a:spLocks noGrp="1"/>
          </p:cNvSpPr>
          <p:nvPr>
            <p:ph type="sldNum" sz="quarter" idx="12"/>
          </p:nvPr>
        </p:nvSpPr>
        <p:spPr/>
        <p:txBody>
          <a:bodyPr/>
          <a:lstStyle/>
          <a:p>
            <a:fld id="{ADE010BB-8A0A-44C6-A34B-43819450A25B}" type="slidenum">
              <a:rPr lang="en-US" smtClean="0"/>
              <a:t>25</a:t>
            </a:fld>
            <a:endParaRPr lang="en-US"/>
          </a:p>
        </p:txBody>
      </p:sp>
    </p:spTree>
    <p:extLst>
      <p:ext uri="{BB962C8B-B14F-4D97-AF65-F5344CB8AC3E}">
        <p14:creationId xmlns:p14="http://schemas.microsoft.com/office/powerpoint/2010/main" val="269113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433-E236-4188-B063-235E91B23D84}"/>
              </a:ext>
            </a:extLst>
          </p:cNvPr>
          <p:cNvSpPr>
            <a:spLocks noGrp="1"/>
          </p:cNvSpPr>
          <p:nvPr>
            <p:ph type="title"/>
          </p:nvPr>
        </p:nvSpPr>
        <p:spPr>
          <a:xfrm>
            <a:off x="838200" y="365125"/>
            <a:ext cx="10515600" cy="2872598"/>
          </a:xfrm>
        </p:spPr>
        <p:txBody>
          <a:bodyPr>
            <a:normAutofit/>
          </a:bodyPr>
          <a:lstStyle/>
          <a:p>
            <a:pPr algn="ctr"/>
            <a:r>
              <a:rPr lang="en-CA" sz="3600" b="1" dirty="0">
                <a:effectLst/>
                <a:latin typeface="Calibri" panose="020F0502020204030204" pitchFamily="34" charset="0"/>
                <a:ea typeface="Calibri" panose="020F0502020204030204" pitchFamily="34" charset="0"/>
                <a:cs typeface="Times New Roman" panose="02020603050405020304" pitchFamily="18" charset="0"/>
              </a:rPr>
              <a:t>Net/Wall Activities</a:t>
            </a:r>
            <a:br>
              <a:rPr lang="en-CA"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dirty="0">
                <a:effectLst/>
                <a:latin typeface="Calibri" panose="020F0502020204030204" pitchFamily="34" charset="0"/>
                <a:ea typeface="Calibri" panose="020F0502020204030204" pitchFamily="34" charset="0"/>
                <a:cs typeface="Times New Roman" panose="02020603050405020304" pitchFamily="18" charset="0"/>
              </a:rPr>
              <a:t>Two </a:t>
            </a:r>
            <a:r>
              <a:rPr lang="en-US" sz="3600" dirty="0">
                <a:latin typeface="Calibri" panose="020F0502020204030204" pitchFamily="34" charset="0"/>
                <a:ea typeface="Calibri" panose="020F0502020204030204" pitchFamily="34" charset="0"/>
                <a:cs typeface="Times New Roman" panose="02020603050405020304" pitchFamily="18" charset="0"/>
              </a:rPr>
              <a:t>S</a:t>
            </a:r>
            <a:r>
              <a:rPr lang="en-US" sz="3600" dirty="0">
                <a:effectLst/>
                <a:latin typeface="Calibri" panose="020F0502020204030204" pitchFamily="34" charset="0"/>
                <a:ea typeface="Calibri" panose="020F0502020204030204" pitchFamily="34" charset="0"/>
                <a:cs typeface="Times New Roman" panose="02020603050405020304" pitchFamily="18" charset="0"/>
              </a:rPr>
              <a:t>quare With a Target</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hlinkClick r:id="rId3"/>
              </a:rPr>
              <a:t>https://www.canadago4sport.com/Target1/Ace-Chase-Two-Square</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Two Square With Target">
            <a:hlinkClick r:id="" action="ppaction://media"/>
            <a:extLst>
              <a:ext uri="{FF2B5EF4-FFF2-40B4-BE49-F238E27FC236}">
                <a16:creationId xmlns:a16="http://schemas.microsoft.com/office/drawing/2014/main" id="{1B20CBE7-C0E9-48A0-A665-A8F4192D2C39}"/>
              </a:ext>
            </a:extLst>
          </p:cNvPr>
          <p:cNvPicPr>
            <a:picLocks noGrp="1" noRot="1" noChangeAspect="1"/>
          </p:cNvPicPr>
          <p:nvPr>
            <p:ph idx="1"/>
            <a:videoFile r:link="rId1"/>
          </p:nvPr>
        </p:nvPicPr>
        <p:blipFill>
          <a:blip r:embed="rId4"/>
          <a:stretch>
            <a:fillRect/>
          </a:stretch>
        </p:blipFill>
        <p:spPr>
          <a:xfrm>
            <a:off x="3414319" y="2329096"/>
            <a:ext cx="5158181" cy="3865329"/>
          </a:xfrm>
          <a:prstGeom prst="rect">
            <a:avLst/>
          </a:prstGeom>
        </p:spPr>
      </p:pic>
      <p:sp>
        <p:nvSpPr>
          <p:cNvPr id="4" name="Footer Placeholder 3">
            <a:extLst>
              <a:ext uri="{FF2B5EF4-FFF2-40B4-BE49-F238E27FC236}">
                <a16:creationId xmlns:a16="http://schemas.microsoft.com/office/drawing/2014/main" id="{3722045B-4CC3-4F7C-95E2-A90662314F3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B6F2501-81E4-4FE2-9361-07E2F55B174D}"/>
              </a:ext>
            </a:extLst>
          </p:cNvPr>
          <p:cNvSpPr>
            <a:spLocks noGrp="1"/>
          </p:cNvSpPr>
          <p:nvPr>
            <p:ph type="sldNum" sz="quarter" idx="12"/>
          </p:nvPr>
        </p:nvSpPr>
        <p:spPr/>
        <p:txBody>
          <a:bodyPr/>
          <a:lstStyle/>
          <a:p>
            <a:fld id="{ADE010BB-8A0A-44C6-A34B-43819450A25B}" type="slidenum">
              <a:rPr lang="en-US" smtClean="0"/>
              <a:t>26</a:t>
            </a:fld>
            <a:endParaRPr lang="en-US"/>
          </a:p>
        </p:txBody>
      </p:sp>
    </p:spTree>
    <p:extLst>
      <p:ext uri="{BB962C8B-B14F-4D97-AF65-F5344CB8AC3E}">
        <p14:creationId xmlns:p14="http://schemas.microsoft.com/office/powerpoint/2010/main" val="7790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191E-E115-42E4-B0CC-446CC1A84420}"/>
              </a:ext>
            </a:extLst>
          </p:cNvPr>
          <p:cNvSpPr>
            <a:spLocks noGrp="1"/>
          </p:cNvSpPr>
          <p:nvPr>
            <p:ph type="title"/>
          </p:nvPr>
        </p:nvSpPr>
        <p:spPr/>
        <p:txBody>
          <a:bodyPr/>
          <a:lstStyle/>
          <a:p>
            <a:pPr algn="ctr"/>
            <a:r>
              <a:rPr lang="en-US" sz="3600" dirty="0">
                <a:effectLst/>
                <a:latin typeface="Calibri" panose="020F0502020204030204" pitchFamily="34" charset="0"/>
                <a:ea typeface="Calibri" panose="020F0502020204030204" pitchFamily="34" charset="0"/>
                <a:cs typeface="Calibri" panose="020F0502020204030204" pitchFamily="34" charset="0"/>
              </a:rPr>
              <a:t>Width and Depth [at home]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https://www.canadago4sport.com/Net/Width-and-Depth</a:t>
            </a:r>
            <a:endParaRPr lang="en-US" sz="2400" dirty="0"/>
          </a:p>
        </p:txBody>
      </p:sp>
      <p:sp>
        <p:nvSpPr>
          <p:cNvPr id="4" name="Footer Placeholder 3">
            <a:extLst>
              <a:ext uri="{FF2B5EF4-FFF2-40B4-BE49-F238E27FC236}">
                <a16:creationId xmlns:a16="http://schemas.microsoft.com/office/drawing/2014/main" id="{7288EDC9-78C9-4F1E-BC1A-C2EA50E8C4A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2F4ED94-3390-492D-800F-69521574EE77}"/>
              </a:ext>
            </a:extLst>
          </p:cNvPr>
          <p:cNvSpPr>
            <a:spLocks noGrp="1"/>
          </p:cNvSpPr>
          <p:nvPr>
            <p:ph type="sldNum" sz="quarter" idx="12"/>
          </p:nvPr>
        </p:nvSpPr>
        <p:spPr/>
        <p:txBody>
          <a:bodyPr/>
          <a:lstStyle/>
          <a:p>
            <a:fld id="{ADE010BB-8A0A-44C6-A34B-43819450A25B}" type="slidenum">
              <a:rPr lang="en-US" smtClean="0"/>
              <a:t>27</a:t>
            </a:fld>
            <a:endParaRPr lang="en-US"/>
          </a:p>
        </p:txBody>
      </p:sp>
      <p:pic>
        <p:nvPicPr>
          <p:cNvPr id="8" name="Online Media 7" title="NetWidthAndDepth">
            <a:hlinkClick r:id="" action="ppaction://media"/>
            <a:extLst>
              <a:ext uri="{FF2B5EF4-FFF2-40B4-BE49-F238E27FC236}">
                <a16:creationId xmlns:a16="http://schemas.microsoft.com/office/drawing/2014/main" id="{DBA7B3A0-1AD4-4AB8-8993-FFA64A59ED7F}"/>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102993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A764-EBA0-432D-903B-C7839CA7C51D}"/>
              </a:ext>
            </a:extLst>
          </p:cNvPr>
          <p:cNvSpPr>
            <a:spLocks noGrp="1"/>
          </p:cNvSpPr>
          <p:nvPr>
            <p:ph type="title"/>
          </p:nvPr>
        </p:nvSpPr>
        <p:spPr>
          <a:xfrm>
            <a:off x="838200" y="365125"/>
            <a:ext cx="10515600" cy="2172802"/>
          </a:xfrm>
        </p:spPr>
        <p:txBody>
          <a:bodyPr>
            <a:noAutofit/>
          </a:bodyPr>
          <a:lstStyle/>
          <a:p>
            <a:pPr algn="ctr"/>
            <a:r>
              <a:rPr lang="en-CA" sz="3600" b="1" dirty="0">
                <a:effectLst/>
                <a:latin typeface="Calibri" panose="020F0502020204030204" pitchFamily="34" charset="0"/>
                <a:ea typeface="Calibri" panose="020F0502020204030204" pitchFamily="34" charset="0"/>
                <a:cs typeface="Times New Roman" panose="02020603050405020304" pitchFamily="18" charset="0"/>
              </a:rPr>
              <a:t>Manipulative Retain</a:t>
            </a:r>
            <a:br>
              <a:rPr lang="en-CA" sz="3600" dirty="0">
                <a:effectLst/>
                <a:latin typeface="Calibri" panose="020F0502020204030204" pitchFamily="34" charset="0"/>
                <a:ea typeface="Calibri" panose="020F0502020204030204" pitchFamily="34" charset="0"/>
                <a:cs typeface="Times New Roman" panose="02020603050405020304" pitchFamily="18" charset="0"/>
              </a:rPr>
            </a:br>
            <a:r>
              <a:rPr lang="en-CA" sz="3600" dirty="0">
                <a:effectLst/>
                <a:latin typeface="Calibri" panose="020F0502020204030204" pitchFamily="34" charset="0"/>
                <a:ea typeface="Calibri" panose="020F0502020204030204" pitchFamily="34" charset="0"/>
                <a:cs typeface="Times New Roman" panose="02020603050405020304" pitchFamily="18" charset="0"/>
              </a:rPr>
              <a:t>Balance a Ball—Repeat from K-3</a:t>
            </a:r>
            <a:br>
              <a:rPr lang="en-CA" sz="32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https://www.canadago4sport.com/Manipulative-Retain/Balance-Two-Ball</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4" name="Footer Placeholder 3">
            <a:extLst>
              <a:ext uri="{FF2B5EF4-FFF2-40B4-BE49-F238E27FC236}">
                <a16:creationId xmlns:a16="http://schemas.microsoft.com/office/drawing/2014/main" id="{0655B54A-8B54-4098-A0AD-03FC376F6B3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03C7345-E9CF-40B2-B137-67821D8BC111}"/>
              </a:ext>
            </a:extLst>
          </p:cNvPr>
          <p:cNvSpPr>
            <a:spLocks noGrp="1"/>
          </p:cNvSpPr>
          <p:nvPr>
            <p:ph type="sldNum" sz="quarter" idx="12"/>
          </p:nvPr>
        </p:nvSpPr>
        <p:spPr/>
        <p:txBody>
          <a:bodyPr/>
          <a:lstStyle/>
          <a:p>
            <a:fld id="{ADE010BB-8A0A-44C6-A34B-43819450A25B}" type="slidenum">
              <a:rPr lang="en-US" smtClean="0"/>
              <a:t>28</a:t>
            </a:fld>
            <a:endParaRPr lang="en-US"/>
          </a:p>
        </p:txBody>
      </p:sp>
      <p:pic>
        <p:nvPicPr>
          <p:cNvPr id="9" name="Online Media 8" title="Balance Two Ball">
            <a:hlinkClick r:id="" action="ppaction://media"/>
            <a:extLst>
              <a:ext uri="{FF2B5EF4-FFF2-40B4-BE49-F238E27FC236}">
                <a16:creationId xmlns:a16="http://schemas.microsoft.com/office/drawing/2014/main" id="{37D4F644-F9AE-4F30-A69C-F8A8B812ED93}"/>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19598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2BCA-D34F-47FB-9C55-6140F390000F}"/>
              </a:ext>
            </a:extLst>
          </p:cNvPr>
          <p:cNvSpPr>
            <a:spLocks noGrp="1"/>
          </p:cNvSpPr>
          <p:nvPr>
            <p:ph type="title"/>
          </p:nvPr>
        </p:nvSpPr>
        <p:spPr/>
        <p:txBody>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Double Dribble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https://www.canadago4sport.com/Manipulative-Retain/Double-Dribble</a:t>
            </a:r>
            <a:endParaRPr lang="en-US" sz="2000" dirty="0"/>
          </a:p>
        </p:txBody>
      </p:sp>
      <p:pic>
        <p:nvPicPr>
          <p:cNvPr id="6" name="Online Media 5" title="DoubleDribble">
            <a:hlinkClick r:id="" action="ppaction://media"/>
            <a:extLst>
              <a:ext uri="{FF2B5EF4-FFF2-40B4-BE49-F238E27FC236}">
                <a16:creationId xmlns:a16="http://schemas.microsoft.com/office/drawing/2014/main" id="{33174D98-2A01-4EFC-906E-58FE52E5275A}"/>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9ADD3EC8-F5C7-4D74-9067-AE751470CB2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20B0416-CF36-4D8C-880A-27E9E087BBBE}"/>
              </a:ext>
            </a:extLst>
          </p:cNvPr>
          <p:cNvSpPr>
            <a:spLocks noGrp="1"/>
          </p:cNvSpPr>
          <p:nvPr>
            <p:ph type="sldNum" sz="quarter" idx="12"/>
          </p:nvPr>
        </p:nvSpPr>
        <p:spPr/>
        <p:txBody>
          <a:bodyPr/>
          <a:lstStyle/>
          <a:p>
            <a:fld id="{ADE010BB-8A0A-44C6-A34B-43819450A25B}" type="slidenum">
              <a:rPr lang="en-US" smtClean="0"/>
              <a:t>29</a:t>
            </a:fld>
            <a:endParaRPr lang="en-US"/>
          </a:p>
        </p:txBody>
      </p:sp>
    </p:spTree>
    <p:extLst>
      <p:ext uri="{BB962C8B-B14F-4D97-AF65-F5344CB8AC3E}">
        <p14:creationId xmlns:p14="http://schemas.microsoft.com/office/powerpoint/2010/main" val="16755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FFC8-3C2C-4300-97DD-DE581CA455E0}"/>
              </a:ext>
            </a:extLst>
          </p:cNvPr>
          <p:cNvSpPr>
            <a:spLocks noGrp="1"/>
          </p:cNvSpPr>
          <p:nvPr>
            <p:ph type="title"/>
          </p:nvPr>
        </p:nvSpPr>
        <p:spPr/>
        <p:txBody>
          <a:bodyPr>
            <a:normAutofit/>
          </a:bodyPr>
          <a:lstStyle/>
          <a:p>
            <a:pPr marL="0" marR="0" algn="ctr">
              <a:lnSpc>
                <a:spcPct val="107000"/>
              </a:lnSpc>
              <a:spcBef>
                <a:spcPts val="0"/>
              </a:spcBef>
              <a:spcAft>
                <a:spcPts val="800"/>
              </a:spcAft>
            </a:pPr>
            <a:r>
              <a:rPr lang="en-CA" sz="3600" b="1" dirty="0">
                <a:effectLst/>
                <a:latin typeface="Calibri" panose="020F0502020204030204" pitchFamily="34" charset="0"/>
                <a:ea typeface="Calibri" panose="020F0502020204030204" pitchFamily="34" charset="0"/>
                <a:cs typeface="Times New Roman" panose="02020603050405020304" pitchFamily="18" charset="0"/>
              </a:rPr>
              <a:t>Primary (Grades K-3)</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D75742E-0180-4F28-A224-00E9430CED88}"/>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Calibri" panose="020F0502020204030204" pitchFamily="34" charset="0"/>
                <a:ea typeface="Calibri" panose="020F0502020204030204" pitchFamily="34" charset="0"/>
                <a:cs typeface="Times New Roman" panose="02020603050405020304" pitchFamily="18" charset="0"/>
              </a:rPr>
              <a:t>Kit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1 Rubber Band Ball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One bouncy foam ball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2000" dirty="0">
                <a:effectLst/>
                <a:latin typeface="Calibri" panose="020F0502020204030204" pitchFamily="34" charset="0"/>
                <a:ea typeface="Calibri" panose="020F0502020204030204" pitchFamily="34" charset="0"/>
                <a:cs typeface="Times New Roman" panose="02020603050405020304" pitchFamily="18" charset="0"/>
              </a:rPr>
              <a:t>Use from home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Water bottles for pins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Tape to mark spaces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Chalk to make hop scotch activities or two square boxes…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Beach ball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2 Hula hoops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CA" sz="2000" dirty="0">
                <a:effectLst/>
                <a:latin typeface="Calibri" panose="020F0502020204030204" pitchFamily="34" charset="0"/>
                <a:ea typeface="Calibri" panose="020F0502020204030204" pitchFamily="34" charset="0"/>
                <a:cs typeface="Times New Roman" panose="02020603050405020304" pitchFamily="18" charset="0"/>
              </a:rPr>
              <a:t>Balloons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1852E3C-1002-4C30-8CA0-C603A53BF53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0CE5436-E03F-43BE-AEDC-90FA0CE99BB5}"/>
              </a:ext>
            </a:extLst>
          </p:cNvPr>
          <p:cNvSpPr>
            <a:spLocks noGrp="1"/>
          </p:cNvSpPr>
          <p:nvPr>
            <p:ph type="sldNum" sz="quarter" idx="12"/>
          </p:nvPr>
        </p:nvSpPr>
        <p:spPr/>
        <p:txBody>
          <a:bodyPr/>
          <a:lstStyle/>
          <a:p>
            <a:fld id="{ADE010BB-8A0A-44C6-A34B-43819450A25B}" type="slidenum">
              <a:rPr lang="en-US" smtClean="0"/>
              <a:t>3</a:t>
            </a:fld>
            <a:endParaRPr lang="en-US"/>
          </a:p>
        </p:txBody>
      </p:sp>
      <p:pic>
        <p:nvPicPr>
          <p:cNvPr id="8" name="Picture 7">
            <a:hlinkClick r:id="rId2"/>
            <a:extLst>
              <a:ext uri="{FF2B5EF4-FFF2-40B4-BE49-F238E27FC236}">
                <a16:creationId xmlns:a16="http://schemas.microsoft.com/office/drawing/2014/main" id="{A3E9DB13-AEEA-4B7F-B945-B3440B307D0D}"/>
              </a:ext>
            </a:extLst>
          </p:cNvPr>
          <p:cNvPicPr>
            <a:picLocks noChangeAspect="1"/>
          </p:cNvPicPr>
          <p:nvPr/>
        </p:nvPicPr>
        <p:blipFill>
          <a:blip r:embed="rId3"/>
          <a:stretch>
            <a:fillRect/>
          </a:stretch>
        </p:blipFill>
        <p:spPr>
          <a:xfrm>
            <a:off x="4717409" y="2636240"/>
            <a:ext cx="1378591" cy="1033943"/>
          </a:xfrm>
          <a:prstGeom prst="rect">
            <a:avLst/>
          </a:prstGeom>
        </p:spPr>
      </p:pic>
      <p:pic>
        <p:nvPicPr>
          <p:cNvPr id="9" name="Picture 8">
            <a:hlinkClick r:id="rId4"/>
            <a:extLst>
              <a:ext uri="{FF2B5EF4-FFF2-40B4-BE49-F238E27FC236}">
                <a16:creationId xmlns:a16="http://schemas.microsoft.com/office/drawing/2014/main" id="{F16A6D28-9F92-4256-B00D-63EADAD04BB0}"/>
              </a:ext>
            </a:extLst>
          </p:cNvPr>
          <p:cNvPicPr>
            <a:picLocks noChangeAspect="1"/>
          </p:cNvPicPr>
          <p:nvPr/>
        </p:nvPicPr>
        <p:blipFill>
          <a:blip r:embed="rId5"/>
          <a:stretch>
            <a:fillRect/>
          </a:stretch>
        </p:blipFill>
        <p:spPr>
          <a:xfrm>
            <a:off x="6712434" y="1880583"/>
            <a:ext cx="1440966" cy="1080725"/>
          </a:xfrm>
          <a:prstGeom prst="rect">
            <a:avLst/>
          </a:prstGeom>
        </p:spPr>
      </p:pic>
      <p:pic>
        <p:nvPicPr>
          <p:cNvPr id="10" name="Picture 4" descr="Set of 6 18&quot; diameter rainbow beach balls">
            <a:hlinkClick r:id="rId6"/>
            <a:extLst>
              <a:ext uri="{FF2B5EF4-FFF2-40B4-BE49-F238E27FC236}">
                <a16:creationId xmlns:a16="http://schemas.microsoft.com/office/drawing/2014/main" id="{BE10F1D8-D2E6-4B26-B114-E4FB01F799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218467"/>
            <a:ext cx="1880283" cy="14102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8"/>
            <a:extLst>
              <a:ext uri="{FF2B5EF4-FFF2-40B4-BE49-F238E27FC236}">
                <a16:creationId xmlns:a16="http://schemas.microsoft.com/office/drawing/2014/main" id="{D0C60F8D-4A07-41CE-BE40-802D054637F4}"/>
              </a:ext>
            </a:extLst>
          </p:cNvPr>
          <p:cNvPicPr>
            <a:picLocks noChangeAspect="1"/>
          </p:cNvPicPr>
          <p:nvPr/>
        </p:nvPicPr>
        <p:blipFill>
          <a:blip r:embed="rId9"/>
          <a:stretch>
            <a:fillRect/>
          </a:stretch>
        </p:blipFill>
        <p:spPr>
          <a:xfrm>
            <a:off x="6756860" y="4718167"/>
            <a:ext cx="2362423" cy="1458796"/>
          </a:xfrm>
          <a:prstGeom prst="rect">
            <a:avLst/>
          </a:prstGeom>
        </p:spPr>
      </p:pic>
    </p:spTree>
    <p:extLst>
      <p:ext uri="{BB962C8B-B14F-4D97-AF65-F5344CB8AC3E}">
        <p14:creationId xmlns:p14="http://schemas.microsoft.com/office/powerpoint/2010/main" val="3971269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5D50-8D0A-4533-8623-CB993D49CFAC}"/>
              </a:ext>
            </a:extLst>
          </p:cNvPr>
          <p:cNvSpPr>
            <a:spLocks noGrp="1"/>
          </p:cNvSpPr>
          <p:nvPr>
            <p:ph type="title"/>
          </p:nvPr>
        </p:nvSpPr>
        <p:spPr>
          <a:xfrm>
            <a:off x="838200" y="365125"/>
            <a:ext cx="10515600" cy="1706271"/>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Stork Stand Balloon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Keepup</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Repeat from K-3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https://www.canadago4sport.com/Manipulative-Retain/Stork-Stand-Balloon-Keepup</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Stork Stand Balloon Keepup">
            <a:hlinkClick r:id="" action="ppaction://media"/>
            <a:extLst>
              <a:ext uri="{FF2B5EF4-FFF2-40B4-BE49-F238E27FC236}">
                <a16:creationId xmlns:a16="http://schemas.microsoft.com/office/drawing/2014/main" id="{87886757-9006-4F29-A24D-F0A92D826DE5}"/>
              </a:ext>
            </a:extLst>
          </p:cNvPr>
          <p:cNvPicPr>
            <a:picLocks noGrp="1" noRot="1" noChangeAspect="1"/>
          </p:cNvPicPr>
          <p:nvPr>
            <p:ph idx="1"/>
            <a:videoFile r:link="rId1"/>
          </p:nvPr>
        </p:nvPicPr>
        <p:blipFill>
          <a:blip r:embed="rId4"/>
          <a:stretch>
            <a:fillRect/>
          </a:stretch>
        </p:blipFill>
        <p:spPr>
          <a:xfrm>
            <a:off x="2214563" y="1809750"/>
            <a:ext cx="7764462" cy="4367213"/>
          </a:xfrm>
          <a:prstGeom prst="rect">
            <a:avLst/>
          </a:prstGeom>
        </p:spPr>
      </p:pic>
      <p:sp>
        <p:nvSpPr>
          <p:cNvPr id="4" name="Footer Placeholder 3">
            <a:extLst>
              <a:ext uri="{FF2B5EF4-FFF2-40B4-BE49-F238E27FC236}">
                <a16:creationId xmlns:a16="http://schemas.microsoft.com/office/drawing/2014/main" id="{245F5C0A-ECFC-4C86-8CB4-E5065495B0C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00C96AF-4408-41BF-A48F-D7527929513B}"/>
              </a:ext>
            </a:extLst>
          </p:cNvPr>
          <p:cNvSpPr>
            <a:spLocks noGrp="1"/>
          </p:cNvSpPr>
          <p:nvPr>
            <p:ph type="sldNum" sz="quarter" idx="12"/>
          </p:nvPr>
        </p:nvSpPr>
        <p:spPr/>
        <p:txBody>
          <a:bodyPr/>
          <a:lstStyle/>
          <a:p>
            <a:fld id="{ADE010BB-8A0A-44C6-A34B-43819450A25B}" type="slidenum">
              <a:rPr lang="en-US" smtClean="0"/>
              <a:t>30</a:t>
            </a:fld>
            <a:endParaRPr lang="en-US"/>
          </a:p>
        </p:txBody>
      </p:sp>
    </p:spTree>
    <p:extLst>
      <p:ext uri="{BB962C8B-B14F-4D97-AF65-F5344CB8AC3E}">
        <p14:creationId xmlns:p14="http://schemas.microsoft.com/office/powerpoint/2010/main" val="187703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B6E7-90BD-4083-8788-5381EE752FB3}"/>
              </a:ext>
            </a:extLst>
          </p:cNvPr>
          <p:cNvSpPr>
            <a:spLocks noGrp="1"/>
          </p:cNvSpPr>
          <p:nvPr>
            <p:ph type="title"/>
          </p:nvPr>
        </p:nvSpPr>
        <p:spPr>
          <a:xfrm>
            <a:off x="838200" y="365125"/>
            <a:ext cx="10515600" cy="1743593"/>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Balloon Dribble with Hands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Repeat from K-3</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https://www.canadago4sport.com/Manipulative-Send/Balloon-Dribble-With-Hands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Balloon Dribble Hands">
            <a:hlinkClick r:id="" action="ppaction://media"/>
            <a:extLst>
              <a:ext uri="{FF2B5EF4-FFF2-40B4-BE49-F238E27FC236}">
                <a16:creationId xmlns:a16="http://schemas.microsoft.com/office/drawing/2014/main" id="{FD561299-BF72-4E29-9249-19EFA94A84E6}"/>
              </a:ext>
            </a:extLst>
          </p:cNvPr>
          <p:cNvPicPr>
            <a:picLocks noGrp="1" noRot="1" noChangeAspect="1"/>
          </p:cNvPicPr>
          <p:nvPr>
            <p:ph idx="1"/>
            <a:videoFile r:link="rId1"/>
          </p:nvPr>
        </p:nvPicPr>
        <p:blipFill>
          <a:blip r:embed="rId4"/>
          <a:stretch>
            <a:fillRect/>
          </a:stretch>
        </p:blipFill>
        <p:spPr>
          <a:xfrm>
            <a:off x="2194449" y="2108718"/>
            <a:ext cx="7232650" cy="4068763"/>
          </a:xfrm>
          <a:prstGeom prst="rect">
            <a:avLst/>
          </a:prstGeom>
        </p:spPr>
      </p:pic>
      <p:sp>
        <p:nvSpPr>
          <p:cNvPr id="4" name="Footer Placeholder 3">
            <a:extLst>
              <a:ext uri="{FF2B5EF4-FFF2-40B4-BE49-F238E27FC236}">
                <a16:creationId xmlns:a16="http://schemas.microsoft.com/office/drawing/2014/main" id="{07A03062-1033-4C1B-87CA-A12C106D040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DE09CB1-9FA4-4C07-977E-E3C59521020C}"/>
              </a:ext>
            </a:extLst>
          </p:cNvPr>
          <p:cNvSpPr>
            <a:spLocks noGrp="1"/>
          </p:cNvSpPr>
          <p:nvPr>
            <p:ph type="sldNum" sz="quarter" idx="12"/>
          </p:nvPr>
        </p:nvSpPr>
        <p:spPr/>
        <p:txBody>
          <a:bodyPr/>
          <a:lstStyle/>
          <a:p>
            <a:fld id="{ADE010BB-8A0A-44C6-A34B-43819450A25B}" type="slidenum">
              <a:rPr lang="en-US" smtClean="0"/>
              <a:t>31</a:t>
            </a:fld>
            <a:endParaRPr lang="en-US"/>
          </a:p>
        </p:txBody>
      </p:sp>
    </p:spTree>
    <p:extLst>
      <p:ext uri="{BB962C8B-B14F-4D97-AF65-F5344CB8AC3E}">
        <p14:creationId xmlns:p14="http://schemas.microsoft.com/office/powerpoint/2010/main" val="373521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E489-D437-42E1-A5D8-C880EFF6B2FC}"/>
              </a:ext>
            </a:extLst>
          </p:cNvPr>
          <p:cNvSpPr>
            <a:spLocks noGrp="1"/>
          </p:cNvSpPr>
          <p:nvPr>
            <p:ph type="title"/>
          </p:nvPr>
        </p:nvSpPr>
        <p:spPr>
          <a:xfrm>
            <a:off x="838200" y="365125"/>
            <a:ext cx="10515600" cy="1762255"/>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Balloon Dribble with Feet</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Repeat from K-3 </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https://www.canadago4sport.com/Manipulative-Send/Balloon-Dribble-with-Feet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Balloon Dribble Feet">
            <a:hlinkClick r:id="" action="ppaction://media"/>
            <a:extLst>
              <a:ext uri="{FF2B5EF4-FFF2-40B4-BE49-F238E27FC236}">
                <a16:creationId xmlns:a16="http://schemas.microsoft.com/office/drawing/2014/main" id="{37A887A1-F95C-44A8-9DD0-98023AA5425B}"/>
              </a:ext>
            </a:extLst>
          </p:cNvPr>
          <p:cNvPicPr>
            <a:picLocks noGrp="1" noRot="1" noChangeAspect="1"/>
          </p:cNvPicPr>
          <p:nvPr>
            <p:ph idx="1"/>
            <a:videoFile r:link="rId1"/>
          </p:nvPr>
        </p:nvPicPr>
        <p:blipFill>
          <a:blip r:embed="rId4"/>
          <a:stretch>
            <a:fillRect/>
          </a:stretch>
        </p:blipFill>
        <p:spPr>
          <a:xfrm>
            <a:off x="2497138" y="2127250"/>
            <a:ext cx="7199312" cy="4049713"/>
          </a:xfrm>
          <a:prstGeom prst="rect">
            <a:avLst/>
          </a:prstGeom>
        </p:spPr>
      </p:pic>
      <p:sp>
        <p:nvSpPr>
          <p:cNvPr id="4" name="Footer Placeholder 3">
            <a:extLst>
              <a:ext uri="{FF2B5EF4-FFF2-40B4-BE49-F238E27FC236}">
                <a16:creationId xmlns:a16="http://schemas.microsoft.com/office/drawing/2014/main" id="{7BBC3F9B-1811-4F6F-B09C-A4C5A823A2D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8E0B5DA-E30C-4153-AABF-6C961925A221}"/>
              </a:ext>
            </a:extLst>
          </p:cNvPr>
          <p:cNvSpPr>
            <a:spLocks noGrp="1"/>
          </p:cNvSpPr>
          <p:nvPr>
            <p:ph type="sldNum" sz="quarter" idx="12"/>
          </p:nvPr>
        </p:nvSpPr>
        <p:spPr/>
        <p:txBody>
          <a:bodyPr/>
          <a:lstStyle/>
          <a:p>
            <a:fld id="{ADE010BB-8A0A-44C6-A34B-43819450A25B}" type="slidenum">
              <a:rPr lang="en-US" smtClean="0"/>
              <a:t>32</a:t>
            </a:fld>
            <a:endParaRPr lang="en-US"/>
          </a:p>
        </p:txBody>
      </p:sp>
    </p:spTree>
    <p:extLst>
      <p:ext uri="{BB962C8B-B14F-4D97-AF65-F5344CB8AC3E}">
        <p14:creationId xmlns:p14="http://schemas.microsoft.com/office/powerpoint/2010/main" val="313664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9FD6-F7D1-47DF-9845-83527DC55D22}"/>
              </a:ext>
            </a:extLst>
          </p:cNvPr>
          <p:cNvSpPr>
            <a:spLocks noGrp="1"/>
          </p:cNvSpPr>
          <p:nvPr>
            <p:ph type="title"/>
          </p:nvPr>
        </p:nvSpPr>
        <p:spPr>
          <a:xfrm>
            <a:off x="838200" y="365125"/>
            <a:ext cx="10515600" cy="2322091"/>
          </a:xfrm>
        </p:spPr>
        <p:txBody>
          <a:bodyPr>
            <a:noAutofit/>
          </a:bodyPr>
          <a:lstStyle/>
          <a:p>
            <a:pPr marL="742950" marR="0" lvl="1" indent="-285750" algn="ctr">
              <a:lnSpc>
                <a:spcPct val="107000"/>
              </a:lnSpc>
              <a:spcBef>
                <a:spcPts val="0"/>
              </a:spcBef>
              <a:spcAft>
                <a:spcPts val="0"/>
              </a:spcAft>
              <a:tabLst>
                <a:tab pos="1143000" algn="l"/>
              </a:tabLst>
            </a:pPr>
            <a:r>
              <a:rPr lang="en-CA" sz="3600" b="1" dirty="0">
                <a:effectLst/>
                <a:latin typeface="Calibri" panose="020F0502020204030204" pitchFamily="34" charset="0"/>
                <a:ea typeface="Calibri" panose="020F0502020204030204" pitchFamily="34" charset="0"/>
                <a:cs typeface="Times New Roman" panose="02020603050405020304" pitchFamily="18" charset="0"/>
              </a:rPr>
              <a:t>Manipulative Send and Receive</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CA" sz="3600" dirty="0">
                <a:effectLst/>
                <a:latin typeface="Calibri" panose="020F0502020204030204" pitchFamily="34" charset="0"/>
                <a:ea typeface="Calibri" panose="020F0502020204030204" pitchFamily="34" charset="0"/>
                <a:cs typeface="Times New Roman" panose="02020603050405020304" pitchFamily="18" charset="0"/>
              </a:rPr>
              <a:t>Noodle Toss Pairs [at home] (but use Rubber Band Ball instead)</a:t>
            </a:r>
            <a:br>
              <a:rPr lang="en-CA" sz="3600" dirty="0">
                <a:effectLst/>
                <a:latin typeface="Calibri" panose="020F0502020204030204" pitchFamily="34" charset="0"/>
                <a:ea typeface="Calibri" panose="020F0502020204030204" pitchFamily="34" charset="0"/>
                <a:cs typeface="Times New Roman" panose="02020603050405020304" pitchFamily="18" charset="0"/>
              </a:rPr>
            </a:br>
            <a:r>
              <a:rPr lang="en-CA" sz="3600" dirty="0">
                <a:effectLst/>
                <a:latin typeface="Calibri" panose="020F0502020204030204" pitchFamily="34" charset="0"/>
                <a:ea typeface="Calibri" panose="020F0502020204030204" pitchFamily="34" charset="0"/>
                <a:cs typeface="Times New Roman" panose="02020603050405020304" pitchFamily="18" charset="0"/>
              </a:rPr>
              <a:t>Repeat from K-3</a:t>
            </a:r>
            <a:br>
              <a:rPr lang="en-CA" sz="32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https://www.canadago4sport.com/Manipulative-Send/Noodle-Toss-Pairs</a:t>
            </a:r>
            <a:endParaRPr lang="en-US" sz="2400" dirty="0"/>
          </a:p>
        </p:txBody>
      </p:sp>
      <p:pic>
        <p:nvPicPr>
          <p:cNvPr id="6" name="Online Media 5" title="Noodle Toss Pairs">
            <a:hlinkClick r:id="" action="ppaction://media"/>
            <a:extLst>
              <a:ext uri="{FF2B5EF4-FFF2-40B4-BE49-F238E27FC236}">
                <a16:creationId xmlns:a16="http://schemas.microsoft.com/office/drawing/2014/main" id="{14B682BD-F75E-4C9D-B6E3-E6455386AD96}"/>
              </a:ext>
            </a:extLst>
          </p:cNvPr>
          <p:cNvPicPr>
            <a:picLocks noGrp="1" noRot="1" noChangeAspect="1"/>
          </p:cNvPicPr>
          <p:nvPr>
            <p:ph idx="1"/>
            <a:videoFile r:link="rId1"/>
          </p:nvPr>
        </p:nvPicPr>
        <p:blipFill>
          <a:blip r:embed="rId4"/>
          <a:stretch>
            <a:fillRect/>
          </a:stretch>
        </p:blipFill>
        <p:spPr>
          <a:xfrm>
            <a:off x="3475038" y="3228975"/>
            <a:ext cx="5240337" cy="2947988"/>
          </a:xfrm>
          <a:prstGeom prst="rect">
            <a:avLst/>
          </a:prstGeom>
        </p:spPr>
      </p:pic>
      <p:sp>
        <p:nvSpPr>
          <p:cNvPr id="4" name="Footer Placeholder 3">
            <a:extLst>
              <a:ext uri="{FF2B5EF4-FFF2-40B4-BE49-F238E27FC236}">
                <a16:creationId xmlns:a16="http://schemas.microsoft.com/office/drawing/2014/main" id="{55E227AB-A588-43D5-94E8-1F695F9123F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115E97E-8C27-411D-A436-565051765E22}"/>
              </a:ext>
            </a:extLst>
          </p:cNvPr>
          <p:cNvSpPr>
            <a:spLocks noGrp="1"/>
          </p:cNvSpPr>
          <p:nvPr>
            <p:ph type="sldNum" sz="quarter" idx="12"/>
          </p:nvPr>
        </p:nvSpPr>
        <p:spPr/>
        <p:txBody>
          <a:bodyPr/>
          <a:lstStyle/>
          <a:p>
            <a:fld id="{ADE010BB-8A0A-44C6-A34B-43819450A25B}" type="slidenum">
              <a:rPr lang="en-US" smtClean="0"/>
              <a:t>33</a:t>
            </a:fld>
            <a:endParaRPr lang="en-US"/>
          </a:p>
        </p:txBody>
      </p:sp>
    </p:spTree>
    <p:extLst>
      <p:ext uri="{BB962C8B-B14F-4D97-AF65-F5344CB8AC3E}">
        <p14:creationId xmlns:p14="http://schemas.microsoft.com/office/powerpoint/2010/main" val="6071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FCD2-1709-4E85-9C0F-213476A14C64}"/>
              </a:ext>
            </a:extLst>
          </p:cNvPr>
          <p:cNvSpPr>
            <a:spLocks noGrp="1"/>
          </p:cNvSpPr>
          <p:nvPr>
            <p:ph type="title"/>
          </p:nvPr>
        </p:nvSpPr>
        <p:spPr/>
        <p:txBody>
          <a:bodyPr>
            <a:normAutofit/>
          </a:bodyPr>
          <a:lstStyle/>
          <a:p>
            <a:pPr marL="742950" marR="0" lvl="1" indent="-285750" algn="ctr">
              <a:lnSpc>
                <a:spcPct val="107000"/>
              </a:lnSpc>
              <a:spcBef>
                <a:spcPts val="0"/>
              </a:spcBef>
              <a:spcAft>
                <a:spcPts val="0"/>
              </a:spcAft>
              <a:tabLst>
                <a:tab pos="1143000" algn="l"/>
              </a:tabLst>
            </a:pPr>
            <a:r>
              <a:rPr lang="en-US" sz="3600" dirty="0">
                <a:effectLst/>
                <a:latin typeface="Calibri" panose="020F0502020204030204" pitchFamily="34" charset="0"/>
                <a:ea typeface="Times New Roman" panose="02020603050405020304" pitchFamily="18" charset="0"/>
                <a:cs typeface="Calibri" panose="020F0502020204030204" pitchFamily="34" charset="0"/>
              </a:rPr>
              <a:t>Scoops with a partner or solo against a wall </a:t>
            </a:r>
            <a:br>
              <a:rPr lang="en-US" sz="1200" dirty="0">
                <a:effectLst/>
                <a:latin typeface="Calibri" panose="020F0502020204030204" pitchFamily="34" charset="0"/>
                <a:ea typeface="Times New Roman" panose="02020603050405020304" pitchFamily="18" charset="0"/>
                <a:cs typeface="Calibri" panose="020F0502020204030204" pitchFamily="34" charset="0"/>
              </a:rPr>
            </a:br>
            <a:r>
              <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https://www.canadago4sport.com/Manipulative-Send/Scoop-to-Wall</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Scoop to Wall">
            <a:hlinkClick r:id="" action="ppaction://media"/>
            <a:extLst>
              <a:ext uri="{FF2B5EF4-FFF2-40B4-BE49-F238E27FC236}">
                <a16:creationId xmlns:a16="http://schemas.microsoft.com/office/drawing/2014/main" id="{4370F42F-5622-40A3-B85B-745A5259CEB2}"/>
              </a:ext>
            </a:extLst>
          </p:cNvPr>
          <p:cNvPicPr>
            <a:picLocks noGrp="1" noRot="1" noChangeAspect="1"/>
          </p:cNvPicPr>
          <p:nvPr>
            <p:ph idx="1"/>
            <a:videoFile r:link="rId1"/>
          </p:nvPr>
        </p:nvPicPr>
        <p:blipFill>
          <a:blip r:embed="rId3"/>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35C2413B-BED2-498B-8B77-85E33BBDFBD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56E02EF-33A3-4A50-B3EC-248C0BE4AA47}"/>
              </a:ext>
            </a:extLst>
          </p:cNvPr>
          <p:cNvSpPr>
            <a:spLocks noGrp="1"/>
          </p:cNvSpPr>
          <p:nvPr>
            <p:ph type="sldNum" sz="quarter" idx="12"/>
          </p:nvPr>
        </p:nvSpPr>
        <p:spPr/>
        <p:txBody>
          <a:bodyPr/>
          <a:lstStyle/>
          <a:p>
            <a:fld id="{ADE010BB-8A0A-44C6-A34B-43819450A25B}" type="slidenum">
              <a:rPr lang="en-US" smtClean="0"/>
              <a:t>34</a:t>
            </a:fld>
            <a:endParaRPr lang="en-US"/>
          </a:p>
        </p:txBody>
      </p:sp>
    </p:spTree>
    <p:extLst>
      <p:ext uri="{BB962C8B-B14F-4D97-AF65-F5344CB8AC3E}">
        <p14:creationId xmlns:p14="http://schemas.microsoft.com/office/powerpoint/2010/main" val="18501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BF47D-A329-4DE9-9637-1A27F88A7A4E}"/>
              </a:ext>
            </a:extLst>
          </p:cNvPr>
          <p:cNvSpPr>
            <a:spLocks noGrp="1"/>
          </p:cNvSpPr>
          <p:nvPr>
            <p:ph type="title"/>
          </p:nvPr>
        </p:nvSpPr>
        <p:spPr/>
        <p:txBody>
          <a:bodyPr>
            <a:normAutofit/>
          </a:bodyPr>
          <a:lstStyle/>
          <a:p>
            <a:pPr algn="ctr"/>
            <a:r>
              <a:rPr lang="en-CA" sz="3600" dirty="0">
                <a:effectLst/>
                <a:latin typeface="Calibri" panose="020F0502020204030204" pitchFamily="34" charset="0"/>
                <a:ea typeface="Calibri" panose="020F0502020204030204" pitchFamily="34" charset="0"/>
                <a:cs typeface="Times New Roman" panose="02020603050405020304" pitchFamily="18" charset="0"/>
              </a:rPr>
              <a:t>Throw to a Wall Timed Race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https://www.canadago4sport.com/Manipulative-Send/Throw-to-a-Wall-Relay</a:t>
            </a:r>
            <a:b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https://www.canadago4sport.com/Manipulative-Send/Toss-and-Catch-to-Wall</a:t>
            </a:r>
            <a:endParaRPr lang="en-US" dirty="0"/>
          </a:p>
        </p:txBody>
      </p:sp>
      <p:sp>
        <p:nvSpPr>
          <p:cNvPr id="3" name="Content Placeholder 2">
            <a:extLst>
              <a:ext uri="{FF2B5EF4-FFF2-40B4-BE49-F238E27FC236}">
                <a16:creationId xmlns:a16="http://schemas.microsoft.com/office/drawing/2014/main" id="{4ACA8287-AB6E-44B9-973E-5D8046757742}"/>
              </a:ext>
            </a:extLst>
          </p:cNvPr>
          <p:cNvSpPr>
            <a:spLocks noGrp="1"/>
          </p:cNvSpPr>
          <p:nvPr>
            <p:ph idx="1"/>
          </p:nvPr>
        </p:nvSpPr>
        <p:spPr/>
        <p:txBody>
          <a:bodyPr/>
          <a:lstStyle/>
          <a:p>
            <a:r>
              <a:rPr lang="en-CA" dirty="0"/>
              <a:t>But make an individual or team (2-3 players) race of it.</a:t>
            </a:r>
          </a:p>
          <a:p>
            <a:endParaRPr lang="en-US" dirty="0"/>
          </a:p>
        </p:txBody>
      </p:sp>
      <p:sp>
        <p:nvSpPr>
          <p:cNvPr id="4" name="Footer Placeholder 3">
            <a:extLst>
              <a:ext uri="{FF2B5EF4-FFF2-40B4-BE49-F238E27FC236}">
                <a16:creationId xmlns:a16="http://schemas.microsoft.com/office/drawing/2014/main" id="{CFB469B7-9943-42AD-8304-1399F4EACF1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8EA8EBD-3ECC-419B-8CD9-462AA12E4118}"/>
              </a:ext>
            </a:extLst>
          </p:cNvPr>
          <p:cNvSpPr>
            <a:spLocks noGrp="1"/>
          </p:cNvSpPr>
          <p:nvPr>
            <p:ph type="sldNum" sz="quarter" idx="12"/>
          </p:nvPr>
        </p:nvSpPr>
        <p:spPr/>
        <p:txBody>
          <a:bodyPr/>
          <a:lstStyle/>
          <a:p>
            <a:fld id="{ADE010BB-8A0A-44C6-A34B-43819450A25B}" type="slidenum">
              <a:rPr lang="en-US" smtClean="0"/>
              <a:t>35</a:t>
            </a:fld>
            <a:endParaRPr lang="en-US"/>
          </a:p>
        </p:txBody>
      </p:sp>
      <p:pic>
        <p:nvPicPr>
          <p:cNvPr id="6" name="Online Media 5" title="Ball Toss to Wall">
            <a:hlinkClick r:id="" action="ppaction://media"/>
            <a:extLst>
              <a:ext uri="{FF2B5EF4-FFF2-40B4-BE49-F238E27FC236}">
                <a16:creationId xmlns:a16="http://schemas.microsoft.com/office/drawing/2014/main" id="{04F6658E-4CB6-40F3-BEBD-662799DFB38F}"/>
              </a:ext>
            </a:extLst>
          </p:cNvPr>
          <p:cNvPicPr>
            <a:picLocks noRot="1" noChangeAspect="1"/>
          </p:cNvPicPr>
          <p:nvPr>
            <a:videoFile r:link="rId1"/>
          </p:nvPr>
        </p:nvPicPr>
        <p:blipFill>
          <a:blip r:embed="rId4"/>
          <a:stretch>
            <a:fillRect/>
          </a:stretch>
        </p:blipFill>
        <p:spPr>
          <a:xfrm>
            <a:off x="3048000" y="2553399"/>
            <a:ext cx="6096000" cy="3429000"/>
          </a:xfrm>
          <a:prstGeom prst="rect">
            <a:avLst/>
          </a:prstGeom>
        </p:spPr>
      </p:pic>
    </p:spTree>
    <p:extLst>
      <p:ext uri="{BB962C8B-B14F-4D97-AF65-F5344CB8AC3E}">
        <p14:creationId xmlns:p14="http://schemas.microsoft.com/office/powerpoint/2010/main" val="33731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CE2E-08C7-4079-8D45-832ED7D71AA9}"/>
              </a:ext>
            </a:extLst>
          </p:cNvPr>
          <p:cNvSpPr>
            <a:spLocks noGrp="1"/>
          </p:cNvSpPr>
          <p:nvPr>
            <p:ph type="title"/>
          </p:nvPr>
        </p:nvSpPr>
        <p:spPr/>
        <p:txBody>
          <a:bodyPr>
            <a:normAutofit/>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Bird/Ball Juggle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https://www.canadago4sport.com/Manipulative-Send/-Bird%2FBall-Juggle</a:t>
            </a:r>
            <a:endParaRPr lang="en-US" sz="2400" dirty="0"/>
          </a:p>
        </p:txBody>
      </p:sp>
      <p:pic>
        <p:nvPicPr>
          <p:cNvPr id="6" name="Online Media 5" title="Racquet Ball and Bird Juggle">
            <a:hlinkClick r:id="" action="ppaction://media"/>
            <a:extLst>
              <a:ext uri="{FF2B5EF4-FFF2-40B4-BE49-F238E27FC236}">
                <a16:creationId xmlns:a16="http://schemas.microsoft.com/office/drawing/2014/main" id="{18E3E8D9-D950-47AD-8CD9-E9BB0117A1AF}"/>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2688BF51-247A-4C13-B607-01F46237F65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42C8F7D-A84E-46E2-98EB-A49827CFE5F2}"/>
              </a:ext>
            </a:extLst>
          </p:cNvPr>
          <p:cNvSpPr>
            <a:spLocks noGrp="1"/>
          </p:cNvSpPr>
          <p:nvPr>
            <p:ph type="sldNum" sz="quarter" idx="12"/>
          </p:nvPr>
        </p:nvSpPr>
        <p:spPr/>
        <p:txBody>
          <a:bodyPr/>
          <a:lstStyle/>
          <a:p>
            <a:fld id="{ADE010BB-8A0A-44C6-A34B-43819450A25B}" type="slidenum">
              <a:rPr lang="en-US" smtClean="0"/>
              <a:t>36</a:t>
            </a:fld>
            <a:endParaRPr lang="en-US"/>
          </a:p>
        </p:txBody>
      </p:sp>
    </p:spTree>
    <p:extLst>
      <p:ext uri="{BB962C8B-B14F-4D97-AF65-F5344CB8AC3E}">
        <p14:creationId xmlns:p14="http://schemas.microsoft.com/office/powerpoint/2010/main" val="35582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30A3-EE8A-43C5-A577-9E09727B7A75}"/>
              </a:ext>
            </a:extLst>
          </p:cNvPr>
          <p:cNvSpPr>
            <a:spLocks noGrp="1"/>
          </p:cNvSpPr>
          <p:nvPr>
            <p:ph type="title"/>
          </p:nvPr>
        </p:nvSpPr>
        <p:spPr>
          <a:xfrm>
            <a:off x="838200" y="365125"/>
            <a:ext cx="10515600" cy="1581121"/>
          </a:xfrm>
        </p:spPr>
        <p:txBody>
          <a:bodyPr>
            <a:normAutofit fontScale="90000"/>
          </a:bodyPr>
          <a:lstStyle/>
          <a:p>
            <a:pPr algn="ctr"/>
            <a:r>
              <a:rPr lang="en-US" sz="4000" u="none" strike="noStrike" dirty="0">
                <a:effectLst/>
                <a:latin typeface="Calibri" panose="020F0502020204030204" pitchFamily="34" charset="0"/>
                <a:ea typeface="Times New Roman" panose="02020603050405020304" pitchFamily="18" charset="0"/>
                <a:cs typeface="Calibri" panose="020F0502020204030204" pitchFamily="34" charset="0"/>
              </a:rPr>
              <a:t>Circus Catches [at home—unless tossed to self] </a:t>
            </a:r>
            <a:br>
              <a:rPr lang="en-US" sz="4000" u="none" strike="noStrike" dirty="0">
                <a:effectLst/>
                <a:latin typeface="Calibri" panose="020F0502020204030204" pitchFamily="34" charset="0"/>
                <a:ea typeface="Times New Roman" panose="02020603050405020304" pitchFamily="18" charset="0"/>
                <a:cs typeface="Calibri" panose="020F0502020204030204" pitchFamily="34" charset="0"/>
              </a:rPr>
            </a:br>
            <a:r>
              <a:rPr lang="en-US" sz="4000" u="none" strike="noStrike" dirty="0">
                <a:effectLst/>
                <a:latin typeface="Calibri" panose="020F0502020204030204" pitchFamily="34" charset="0"/>
                <a:ea typeface="Times New Roman" panose="02020603050405020304" pitchFamily="18" charset="0"/>
                <a:cs typeface="Calibri" panose="020F0502020204030204" pitchFamily="34" charset="0"/>
              </a:rPr>
              <a:t>Repeat from K-3</a:t>
            </a:r>
            <a:br>
              <a:rPr lang="en-US" sz="3200" u="none" strike="noStrike"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https://www.canadago4sport.com/Stability-Ball1/Circus-Catches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Circus Catches">
            <a:hlinkClick r:id="" action="ppaction://media"/>
            <a:extLst>
              <a:ext uri="{FF2B5EF4-FFF2-40B4-BE49-F238E27FC236}">
                <a16:creationId xmlns:a16="http://schemas.microsoft.com/office/drawing/2014/main" id="{FFE25C9E-ADAF-450A-B0CF-BCF0B6A6916A}"/>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BC87F6A1-5AE3-46BC-B5BC-089E4882E36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B76567A-FC8F-4AF9-B7E5-9D91962F0787}"/>
              </a:ext>
            </a:extLst>
          </p:cNvPr>
          <p:cNvSpPr>
            <a:spLocks noGrp="1"/>
          </p:cNvSpPr>
          <p:nvPr>
            <p:ph type="sldNum" sz="quarter" idx="12"/>
          </p:nvPr>
        </p:nvSpPr>
        <p:spPr/>
        <p:txBody>
          <a:bodyPr/>
          <a:lstStyle/>
          <a:p>
            <a:fld id="{ADE010BB-8A0A-44C6-A34B-43819450A25B}" type="slidenum">
              <a:rPr lang="en-US" smtClean="0"/>
              <a:t>37</a:t>
            </a:fld>
            <a:endParaRPr lang="en-US"/>
          </a:p>
        </p:txBody>
      </p:sp>
    </p:spTree>
    <p:extLst>
      <p:ext uri="{BB962C8B-B14F-4D97-AF65-F5344CB8AC3E}">
        <p14:creationId xmlns:p14="http://schemas.microsoft.com/office/powerpoint/2010/main" val="17735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0356-D7BA-4254-8CF5-6D27358A3C71}"/>
              </a:ext>
            </a:extLst>
          </p:cNvPr>
          <p:cNvSpPr>
            <a:spLocks noGrp="1"/>
          </p:cNvSpPr>
          <p:nvPr>
            <p:ph type="title"/>
          </p:nvPr>
        </p:nvSpPr>
        <p:spPr/>
        <p:txBody>
          <a:bodyPr/>
          <a:lstStyle/>
          <a:p>
            <a:pPr marL="742950" marR="0" lvl="1" indent="-28575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Calibri" panose="020F0502020204030204" pitchFamily="34" charset="0"/>
              </a:rPr>
              <a:t>Fitness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4DFEA87-5F37-4510-AB7B-DADD3DF7CAE3}"/>
              </a:ext>
            </a:extLst>
          </p:cNvPr>
          <p:cNvSpPr>
            <a:spLocks noGrp="1"/>
          </p:cNvSpPr>
          <p:nvPr>
            <p:ph idx="1"/>
          </p:nvPr>
        </p:nvSpPr>
        <p:spPr/>
        <p:txBody>
          <a:bodyPr/>
          <a:lstStyle/>
          <a:p>
            <a:r>
              <a:rPr lang="en-US" sz="2800" dirty="0">
                <a:effectLst/>
                <a:latin typeface="Calibri" panose="020F0502020204030204" pitchFamily="34" charset="0"/>
                <a:ea typeface="Calibri" panose="020F0502020204030204" pitchFamily="34" charset="0"/>
              </a:rPr>
              <a:t>Ladder activities—for over 60 different </a:t>
            </a:r>
            <a:r>
              <a:rPr lang="en-US" sz="2800" dirty="0" err="1">
                <a:effectLst/>
                <a:latin typeface="Calibri" panose="020F0502020204030204" pitchFamily="34" charset="0"/>
                <a:ea typeface="Calibri" panose="020F0502020204030204" pitchFamily="34" charset="0"/>
              </a:rPr>
              <a:t>activites</a:t>
            </a:r>
            <a:r>
              <a:rPr lang="en-US" sz="2800" dirty="0">
                <a:effectLst/>
                <a:latin typeface="Calibri" panose="020F0502020204030204" pitchFamily="34" charset="0"/>
                <a:ea typeface="Calibri" panose="020F0502020204030204" pitchFamily="34" charset="0"/>
              </a:rPr>
              <a:t>, download the Ladder workshops at</a:t>
            </a:r>
          </a:p>
          <a:p>
            <a:pPr lvl="1"/>
            <a:r>
              <a:rPr lang="en-US" dirty="0">
                <a:hlinkClick r:id="rId2"/>
              </a:rPr>
              <a:t>https://www.canadago4sport.com/conferences-and-workshops</a:t>
            </a:r>
            <a:endParaRPr lang="en-CA" dirty="0"/>
          </a:p>
          <a:p>
            <a:pPr marL="0" indent="0">
              <a:buNone/>
            </a:pPr>
            <a:endParaRPr lang="en-US" dirty="0">
              <a:latin typeface="Calibri" panose="020F0502020204030204" pitchFamily="34" charset="0"/>
              <a:ea typeface="Calibri" panose="020F0502020204030204" pitchFamily="34" charset="0"/>
            </a:endParaRPr>
          </a:p>
        </p:txBody>
      </p:sp>
      <p:sp>
        <p:nvSpPr>
          <p:cNvPr id="4" name="Footer Placeholder 3">
            <a:extLst>
              <a:ext uri="{FF2B5EF4-FFF2-40B4-BE49-F238E27FC236}">
                <a16:creationId xmlns:a16="http://schemas.microsoft.com/office/drawing/2014/main" id="{DE77EDD5-1DDF-4DB6-B1FD-4F56D53B3DD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A612204-C3AE-4D2D-87CB-1F4B75DBE3BB}"/>
              </a:ext>
            </a:extLst>
          </p:cNvPr>
          <p:cNvSpPr>
            <a:spLocks noGrp="1"/>
          </p:cNvSpPr>
          <p:nvPr>
            <p:ph type="sldNum" sz="quarter" idx="12"/>
          </p:nvPr>
        </p:nvSpPr>
        <p:spPr/>
        <p:txBody>
          <a:bodyPr/>
          <a:lstStyle/>
          <a:p>
            <a:fld id="{ADE010BB-8A0A-44C6-A34B-43819450A25B}" type="slidenum">
              <a:rPr lang="en-US" smtClean="0"/>
              <a:t>38</a:t>
            </a:fld>
            <a:endParaRPr lang="en-US"/>
          </a:p>
        </p:txBody>
      </p:sp>
    </p:spTree>
    <p:extLst>
      <p:ext uri="{BB962C8B-B14F-4D97-AF65-F5344CB8AC3E}">
        <p14:creationId xmlns:p14="http://schemas.microsoft.com/office/powerpoint/2010/main" val="1251751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8B68-BA3B-41C2-ABB5-5FD9AC678A92}"/>
              </a:ext>
            </a:extLst>
          </p:cNvPr>
          <p:cNvSpPr>
            <a:spLocks noGrp="1"/>
          </p:cNvSpPr>
          <p:nvPr>
            <p:ph type="title"/>
          </p:nvPr>
        </p:nvSpPr>
        <p:spPr/>
        <p:txBody>
          <a:bodyPr/>
          <a:lstStyle/>
          <a:p>
            <a:pPr algn="ctr"/>
            <a:r>
              <a:rPr lang="en-CA" b="1" dirty="0"/>
              <a:t>Two Players Sharing Equipment?</a:t>
            </a:r>
            <a:endParaRPr lang="en-US" b="1" dirty="0"/>
          </a:p>
        </p:txBody>
      </p:sp>
      <p:sp>
        <p:nvSpPr>
          <p:cNvPr id="3" name="Content Placeholder 2">
            <a:extLst>
              <a:ext uri="{FF2B5EF4-FFF2-40B4-BE49-F238E27FC236}">
                <a16:creationId xmlns:a16="http://schemas.microsoft.com/office/drawing/2014/main" id="{4D0C2B48-A757-460E-9BBF-DCB58D44D7A8}"/>
              </a:ext>
            </a:extLst>
          </p:cNvPr>
          <p:cNvSpPr>
            <a:spLocks noGrp="1"/>
          </p:cNvSpPr>
          <p:nvPr>
            <p:ph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PHE Canada document does not encourage the sharing of any equipment. For those teachers in other countries, you may wish to consider the following thoughts.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 May 19, 2020 the United States’ Centers for Disease Control and Prevention (CDC) changed its guidelines to state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https://www.cdc.gov/coronavirus/2019-ncov/prevent-getting-sick/how-covid-spreads.html</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virus that causes COVID-19 is spreading very easily and sustainably between people. Information from the ongoing COVID-19 pandemic suggest that this virus is spreading more efficiently than influenza, but not as efficiently as measles, which is highly contagious.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virus does not spread easily in other ways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FE8E5A9-F80C-44E4-9210-BB6EEC667FE4}"/>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BB09B72-9A5E-4CA1-9374-04672D3EEF1C}"/>
              </a:ext>
            </a:extLst>
          </p:cNvPr>
          <p:cNvSpPr>
            <a:spLocks noGrp="1"/>
          </p:cNvSpPr>
          <p:nvPr>
            <p:ph type="sldNum" sz="quarter" idx="12"/>
          </p:nvPr>
        </p:nvSpPr>
        <p:spPr/>
        <p:txBody>
          <a:bodyPr/>
          <a:lstStyle/>
          <a:p>
            <a:fld id="{ADE010BB-8A0A-44C6-A34B-43819450A25B}" type="slidenum">
              <a:rPr lang="en-US" smtClean="0"/>
              <a:t>39</a:t>
            </a:fld>
            <a:endParaRPr lang="en-US"/>
          </a:p>
        </p:txBody>
      </p:sp>
    </p:spTree>
    <p:extLst>
      <p:ext uri="{BB962C8B-B14F-4D97-AF65-F5344CB8AC3E}">
        <p14:creationId xmlns:p14="http://schemas.microsoft.com/office/powerpoint/2010/main" val="415212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0C398-92E2-46E1-8953-02CE889D59D8}"/>
              </a:ext>
            </a:extLst>
          </p:cNvPr>
          <p:cNvSpPr>
            <a:spLocks noGrp="1"/>
          </p:cNvSpPr>
          <p:nvPr>
            <p:ph type="title"/>
          </p:nvPr>
        </p:nvSpPr>
        <p:spPr/>
        <p:txBody>
          <a:bodyPr/>
          <a:lstStyle/>
          <a:p>
            <a:pPr algn="ctr"/>
            <a:r>
              <a:rPr lang="en-CA" sz="3600" b="1" dirty="0">
                <a:effectLst/>
                <a:latin typeface="Calibri" panose="020F0502020204030204" pitchFamily="34" charset="0"/>
                <a:ea typeface="Calibri" panose="020F0502020204030204" pitchFamily="34" charset="0"/>
                <a:cs typeface="Times New Roman" panose="02020603050405020304" pitchFamily="18" charset="0"/>
              </a:rPr>
              <a:t>Locomotor Activities</a:t>
            </a:r>
            <a:endParaRPr lang="en-US" b="1" dirty="0"/>
          </a:p>
        </p:txBody>
      </p:sp>
      <p:sp>
        <p:nvSpPr>
          <p:cNvPr id="3" name="Content Placeholder 2">
            <a:extLst>
              <a:ext uri="{FF2B5EF4-FFF2-40B4-BE49-F238E27FC236}">
                <a16:creationId xmlns:a16="http://schemas.microsoft.com/office/drawing/2014/main" id="{A3F063DD-BDD2-4E35-8DD7-314605642A33}"/>
              </a:ext>
            </a:extLst>
          </p:cNvPr>
          <p:cNvSpPr>
            <a:spLocks noGrp="1"/>
          </p:cNvSpPr>
          <p:nvPr>
            <p:ph idx="1"/>
          </p:nvPr>
        </p:nvSpPr>
        <p:spPr/>
        <p:txBody>
          <a:bodyPr>
            <a:normAutofit/>
          </a:bodyPr>
          <a:lstStyle/>
          <a:p>
            <a:r>
              <a:rPr lang="en-CA" dirty="0">
                <a:effectLst/>
                <a:latin typeface="Calibri" panose="020F0502020204030204" pitchFamily="34" charset="0"/>
                <a:ea typeface="Calibri" panose="020F0502020204030204" pitchFamily="34" charset="0"/>
                <a:cs typeface="Times New Roman" panose="02020603050405020304" pitchFamily="18" charset="0"/>
              </a:rPr>
              <a:t>Design an obstacle course, with chalk, which includes the need to jump, leap, skip, hop, gallop, and dodging—Time how quickly players can complete the course and learn to improve their times by improving their locomotor activity.</a:t>
            </a:r>
            <a:endParaRPr lang="en-US" dirty="0"/>
          </a:p>
        </p:txBody>
      </p:sp>
      <p:sp>
        <p:nvSpPr>
          <p:cNvPr id="4" name="Footer Placeholder 3">
            <a:extLst>
              <a:ext uri="{FF2B5EF4-FFF2-40B4-BE49-F238E27FC236}">
                <a16:creationId xmlns:a16="http://schemas.microsoft.com/office/drawing/2014/main" id="{5FA41851-2299-48ED-8335-F14E360E6EA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6E9CA6F5-8E1F-4CDC-B374-ACC89CC55A7B}"/>
              </a:ext>
            </a:extLst>
          </p:cNvPr>
          <p:cNvSpPr>
            <a:spLocks noGrp="1"/>
          </p:cNvSpPr>
          <p:nvPr>
            <p:ph type="sldNum" sz="quarter" idx="12"/>
          </p:nvPr>
        </p:nvSpPr>
        <p:spPr/>
        <p:txBody>
          <a:bodyPr/>
          <a:lstStyle/>
          <a:p>
            <a:fld id="{ADE010BB-8A0A-44C6-A34B-43819450A25B}" type="slidenum">
              <a:rPr lang="en-US" smtClean="0"/>
              <a:t>4</a:t>
            </a:fld>
            <a:endParaRPr lang="en-US"/>
          </a:p>
        </p:txBody>
      </p:sp>
    </p:spTree>
    <p:extLst>
      <p:ext uri="{BB962C8B-B14F-4D97-AF65-F5344CB8AC3E}">
        <p14:creationId xmlns:p14="http://schemas.microsoft.com/office/powerpoint/2010/main" val="3586131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ACD9-A104-4808-8147-1FE4B21F855D}"/>
              </a:ext>
            </a:extLst>
          </p:cNvPr>
          <p:cNvSpPr>
            <a:spLocks noGrp="1"/>
          </p:cNvSpPr>
          <p:nvPr>
            <p:ph type="title"/>
          </p:nvPr>
        </p:nvSpPr>
        <p:spPr/>
        <p:txBody>
          <a:bodyPr/>
          <a:lstStyle/>
          <a:p>
            <a:pPr algn="ctr"/>
            <a:r>
              <a:rPr lang="en-CA" b="1" dirty="0"/>
              <a:t>Two Players Sharing Equipment? </a:t>
            </a:r>
            <a:r>
              <a:rPr lang="en-CA" b="1" dirty="0" err="1"/>
              <a:t>Con’t</a:t>
            </a:r>
            <a:endParaRPr lang="en-US" dirty="0"/>
          </a:p>
        </p:txBody>
      </p:sp>
      <p:sp>
        <p:nvSpPr>
          <p:cNvPr id="3" name="Content Placeholder 2">
            <a:extLst>
              <a:ext uri="{FF2B5EF4-FFF2-40B4-BE49-F238E27FC236}">
                <a16:creationId xmlns:a16="http://schemas.microsoft.com/office/drawing/2014/main" id="{03EC1181-DFB0-49CD-BDE0-329AA2E9F7B0}"/>
              </a:ext>
            </a:extLst>
          </p:cNvPr>
          <p:cNvSpPr>
            <a:spLocks noGrp="1"/>
          </p:cNvSpPr>
          <p:nvPr>
            <p:ph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COVID-19 is a new disease and we are still learning about how it spreads. It may be possible for COVID-19 to spread in other ways, but these are not thought to be the main ways the virus spreads.</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From touching surfaces or objects. It may be possible that a person can get COVID-19 by touching a surface or object that has the virus on it and then touching their own mouth, nose, or possibly their eyes. This is not thought to be the main way the virus spreads, but we are still learning more about this virus.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Based on the CDC guidelines, a school and instructor’s wisdom, you may decide to engage students where there is limited sharing of equipment. How might we do that? Permit a couple of examples if you can still reduce equipment contact if you decide it is wise to go in this direction.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79778DD2-5B2B-44D7-A930-3885F0B5767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245ED5D-D85A-459F-BA3C-52859FAE128B}"/>
              </a:ext>
            </a:extLst>
          </p:cNvPr>
          <p:cNvSpPr>
            <a:spLocks noGrp="1"/>
          </p:cNvSpPr>
          <p:nvPr>
            <p:ph type="sldNum" sz="quarter" idx="12"/>
          </p:nvPr>
        </p:nvSpPr>
        <p:spPr/>
        <p:txBody>
          <a:bodyPr/>
          <a:lstStyle/>
          <a:p>
            <a:fld id="{ADE010BB-8A0A-44C6-A34B-43819450A25B}" type="slidenum">
              <a:rPr lang="en-US" smtClean="0"/>
              <a:t>40</a:t>
            </a:fld>
            <a:endParaRPr lang="en-US"/>
          </a:p>
        </p:txBody>
      </p:sp>
    </p:spTree>
    <p:extLst>
      <p:ext uri="{BB962C8B-B14F-4D97-AF65-F5344CB8AC3E}">
        <p14:creationId xmlns:p14="http://schemas.microsoft.com/office/powerpoint/2010/main" val="3499857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E091-FA5C-44EF-9FC7-8C74A589BEF1}"/>
              </a:ext>
            </a:extLst>
          </p:cNvPr>
          <p:cNvSpPr>
            <a:spLocks noGrp="1"/>
          </p:cNvSpPr>
          <p:nvPr>
            <p:ph type="title"/>
          </p:nvPr>
        </p:nvSpPr>
        <p:spPr/>
        <p:txBody>
          <a:bodyPr/>
          <a:lstStyle/>
          <a:p>
            <a:pPr algn="ctr"/>
            <a:r>
              <a:rPr lang="en-CA" b="1" dirty="0"/>
              <a:t>Two Players Sharing Equipment? </a:t>
            </a:r>
            <a:r>
              <a:rPr lang="en-CA" b="1" dirty="0" err="1"/>
              <a:t>Con’t</a:t>
            </a:r>
            <a:endParaRPr lang="en-US" dirty="0"/>
          </a:p>
        </p:txBody>
      </p:sp>
      <p:sp>
        <p:nvSpPr>
          <p:cNvPr id="3" name="Content Placeholder 2">
            <a:extLst>
              <a:ext uri="{FF2B5EF4-FFF2-40B4-BE49-F238E27FC236}">
                <a16:creationId xmlns:a16="http://schemas.microsoft.com/office/drawing/2014/main" id="{AF3BBA4C-5890-4A84-B011-F02251546724}"/>
              </a:ext>
            </a:extLst>
          </p:cNvPr>
          <p:cNvSpPr>
            <a:spLocks noGrp="1"/>
          </p:cNvSpPr>
          <p:nvPr>
            <p:ph idx="1"/>
          </p:nvPr>
        </p:nvSpPr>
        <p:spPr/>
        <p:txBody>
          <a:bodyPr/>
          <a:lstStyle/>
          <a:p>
            <a:pPr>
              <a:lnSpc>
                <a:spcPct val="107000"/>
              </a:lnSpc>
              <a:spcBef>
                <a:spcPts val="0"/>
              </a:spcBef>
            </a:pPr>
            <a:r>
              <a:rPr lang="en-US" sz="2000" b="1" dirty="0">
                <a:effectLst/>
                <a:latin typeface="Calibri" panose="020F0502020204030204" pitchFamily="34" charset="0"/>
                <a:ea typeface="Calibri" panose="020F0502020204030204" pitchFamily="34" charset="0"/>
                <a:cs typeface="Calibri" panose="020F0502020204030204" pitchFamily="34" charset="0"/>
              </a:rPr>
              <a:t>Net Games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pPr>
            <a:r>
              <a:rPr lang="en-US" sz="2000" dirty="0">
                <a:effectLst/>
                <a:latin typeface="Calibri" panose="020F0502020204030204" pitchFamily="34" charset="0"/>
                <a:ea typeface="Calibri" panose="020F0502020204030204" pitchFamily="34" charset="0"/>
                <a:cs typeface="Calibri" panose="020F0502020204030204" pitchFamily="34" charset="0"/>
              </a:rPr>
              <a:t>Have players share a bird, table tennis ball, or tennis ball.</a:t>
            </a:r>
          </a:p>
          <a:p>
            <a:pPr lvl="1">
              <a:lnSpc>
                <a:spcPct val="107000"/>
              </a:lnSpc>
              <a:spcBef>
                <a:spcPts val="0"/>
              </a:spcBef>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Playing other two-player games:</a:t>
            </a:r>
          </a:p>
          <a:p>
            <a:pPr lvl="2">
              <a:lnSpc>
                <a:spcPct val="107000"/>
              </a:lnSpc>
              <a:spcBef>
                <a:spcPts val="0"/>
              </a:spcBef>
            </a:pPr>
            <a:r>
              <a:rPr lang="en-US" dirty="0">
                <a:effectLst/>
                <a:latin typeface="Calibri" panose="020F0502020204030204" pitchFamily="34" charset="0"/>
                <a:ea typeface="Calibri" panose="020F0502020204030204" pitchFamily="34" charset="0"/>
                <a:cs typeface="Calibri" panose="020F0502020204030204" pitchFamily="34" charset="0"/>
              </a:rPr>
              <a:t>Width and Depth </a:t>
            </a:r>
            <a:r>
              <a:rPr lang="en-US"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https://www.canadago4sport.com/Net/Width-and-Depth</a:t>
            </a:r>
            <a:endParaRPr lang="en-US"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Bef>
                <a:spcPts val="0"/>
              </a:spcBef>
            </a:pPr>
            <a:r>
              <a:rPr lang="en-US" dirty="0">
                <a:effectLst/>
                <a:latin typeface="Calibri" panose="020F0502020204030204" pitchFamily="34" charset="0"/>
                <a:ea typeface="Calibri" panose="020F0502020204030204" pitchFamily="34" charset="0"/>
                <a:cs typeface="Calibri" panose="020F0502020204030204" pitchFamily="34" charset="0"/>
              </a:rPr>
              <a:t>Two Square </a:t>
            </a:r>
            <a:r>
              <a:rPr lang="en-US"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https://www.canadago4sport.com/Net/Two-Square-Stability-Ball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Striking</a:t>
            </a:r>
          </a:p>
          <a:p>
            <a:pPr marL="457200" lvl="1">
              <a:lnSpc>
                <a:spcPct val="107000"/>
              </a:lnSpc>
              <a:spcBef>
                <a:spcPts val="0"/>
              </a:spcBef>
            </a:pPr>
            <a:r>
              <a:rPr lang="en-US" sz="2000" dirty="0">
                <a:effectLst/>
                <a:latin typeface="Calibri" panose="020F0502020204030204" pitchFamily="34" charset="0"/>
                <a:ea typeface="Calibri" panose="020F0502020204030204" pitchFamily="34" charset="0"/>
                <a:cs typeface="Calibri" panose="020F0502020204030204" pitchFamily="34" charset="0"/>
              </a:rPr>
              <a:t>Use a different ball for each baseball/cricket inning and for each new pitcher.</a:t>
            </a:r>
          </a:p>
          <a:p>
            <a:pPr marL="457200" lvl="1">
              <a:lnSpc>
                <a:spcPct val="107000"/>
              </a:lnSpc>
              <a:spcBef>
                <a:spcPts val="0"/>
              </a:spcBef>
            </a:pPr>
            <a:r>
              <a:rPr lang="en-US" sz="2000" dirty="0">
                <a:effectLst/>
                <a:latin typeface="Calibri" panose="020F0502020204030204" pitchFamily="34" charset="0"/>
                <a:ea typeface="Calibri" panose="020F0502020204030204" pitchFamily="34" charset="0"/>
                <a:cs typeface="Calibri" panose="020F0502020204030204" pitchFamily="34" charset="0"/>
              </a:rPr>
              <a:t>There is no unnecessary passing of the ball (tossing the ball around the bases after a strike out…)—but I would rarely (never?) do a full-sized baseball/softball game in a Physical Education class.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E3298DA-2930-4E94-A7F4-25F8E6B8D82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8F9F4B2-9D1A-4142-B1A1-771639E2760F}"/>
              </a:ext>
            </a:extLst>
          </p:cNvPr>
          <p:cNvSpPr>
            <a:spLocks noGrp="1"/>
          </p:cNvSpPr>
          <p:nvPr>
            <p:ph type="sldNum" sz="quarter" idx="12"/>
          </p:nvPr>
        </p:nvSpPr>
        <p:spPr/>
        <p:txBody>
          <a:bodyPr/>
          <a:lstStyle/>
          <a:p>
            <a:fld id="{ADE010BB-8A0A-44C6-A34B-43819450A25B}" type="slidenum">
              <a:rPr lang="en-US" smtClean="0"/>
              <a:t>41</a:t>
            </a:fld>
            <a:endParaRPr lang="en-US"/>
          </a:p>
        </p:txBody>
      </p:sp>
    </p:spTree>
    <p:extLst>
      <p:ext uri="{BB962C8B-B14F-4D97-AF65-F5344CB8AC3E}">
        <p14:creationId xmlns:p14="http://schemas.microsoft.com/office/powerpoint/2010/main" val="3498807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EB9E-72B3-494D-9BB7-75FB16E96048}"/>
              </a:ext>
            </a:extLst>
          </p:cNvPr>
          <p:cNvSpPr>
            <a:spLocks noGrp="1"/>
          </p:cNvSpPr>
          <p:nvPr>
            <p:ph type="title"/>
          </p:nvPr>
        </p:nvSpPr>
        <p:spPr>
          <a:xfrm>
            <a:off x="838200" y="365125"/>
            <a:ext cx="10515600" cy="1690178"/>
          </a:xfrm>
        </p:spPr>
        <p:txBody>
          <a:bodyPr>
            <a:normAutofit fontScale="90000"/>
          </a:bodyPr>
          <a:lstStyle/>
          <a:p>
            <a:pPr marL="1143000" marR="0" lvl="2" indent="-22860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Even and Odd With Wall Sit and Run </a:t>
            </a:r>
            <a:br>
              <a:rPr lang="en-US" sz="1200" dirty="0">
                <a:effectLst/>
                <a:latin typeface="Calibri" panose="020F0502020204030204" pitchFamily="34" charset="0"/>
                <a:ea typeface="Calibri" panose="020F0502020204030204" pitchFamily="34" charset="0"/>
                <a:cs typeface="Calibri" panose="020F0502020204030204" pitchFamily="34" charset="0"/>
              </a:rPr>
            </a:br>
            <a:r>
              <a:rPr lang="en-US" sz="2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https://www.canadago4sport.com/Numeracy/Even-and-Odd-With-Wall-Sit-and-Run</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OddEven">
            <a:hlinkClick r:id="" action="ppaction://media"/>
            <a:extLst>
              <a:ext uri="{FF2B5EF4-FFF2-40B4-BE49-F238E27FC236}">
                <a16:creationId xmlns:a16="http://schemas.microsoft.com/office/drawing/2014/main" id="{6DB80E1F-9422-4CE6-A651-2329C7A9C275}"/>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2C307879-99DC-4A6E-BEB0-0943DF2829D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BBB7820-7F2E-4594-8A6A-51764F02FB52}"/>
              </a:ext>
            </a:extLst>
          </p:cNvPr>
          <p:cNvSpPr>
            <a:spLocks noGrp="1"/>
          </p:cNvSpPr>
          <p:nvPr>
            <p:ph type="sldNum" sz="quarter" idx="12"/>
          </p:nvPr>
        </p:nvSpPr>
        <p:spPr/>
        <p:txBody>
          <a:bodyPr/>
          <a:lstStyle/>
          <a:p>
            <a:fld id="{ADE010BB-8A0A-44C6-A34B-43819450A25B}" type="slidenum">
              <a:rPr lang="en-US" smtClean="0"/>
              <a:t>42</a:t>
            </a:fld>
            <a:endParaRPr lang="en-US"/>
          </a:p>
        </p:txBody>
      </p:sp>
    </p:spTree>
    <p:extLst>
      <p:ext uri="{BB962C8B-B14F-4D97-AF65-F5344CB8AC3E}">
        <p14:creationId xmlns:p14="http://schemas.microsoft.com/office/powerpoint/2010/main" val="5499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063D-DDB4-4313-9D6D-A0D981ABE1A4}"/>
              </a:ext>
            </a:extLst>
          </p:cNvPr>
          <p:cNvSpPr>
            <a:spLocks noGrp="1"/>
          </p:cNvSpPr>
          <p:nvPr>
            <p:ph type="title"/>
          </p:nvPr>
        </p:nvSpPr>
        <p:spPr/>
        <p:txBody>
          <a:bodyPr/>
          <a:lstStyle/>
          <a:p>
            <a:pPr algn="ctr"/>
            <a:r>
              <a:rPr lang="en-CA" sz="3600" dirty="0">
                <a:effectLst/>
                <a:latin typeface="Calibri" panose="020F0502020204030204" pitchFamily="34" charset="0"/>
                <a:ea typeface="Calibri" panose="020F0502020204030204" pitchFamily="34" charset="0"/>
                <a:cs typeface="Calibri" panose="020F0502020204030204" pitchFamily="34" charset="0"/>
              </a:rPr>
              <a:t>Ready Set Shoot</a:t>
            </a:r>
            <a:br>
              <a:rPr lang="en-CA" sz="1800" dirty="0">
                <a:effectLst/>
                <a:latin typeface="Calibri" panose="020F0502020204030204" pitchFamily="34" charset="0"/>
                <a:ea typeface="Calibri" panose="020F0502020204030204" pitchFamily="34" charset="0"/>
                <a:cs typeface="Calibri" panose="020F0502020204030204" pitchFamily="34" charset="0"/>
              </a:rPr>
            </a:br>
            <a:r>
              <a:rPr lang="en-US" sz="2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https://www.canadago4sport.com/Numeracy/Ready-Set-Select-</a:t>
            </a:r>
            <a:endParaRPr lang="en-US" sz="2400" dirty="0"/>
          </a:p>
        </p:txBody>
      </p:sp>
      <p:pic>
        <p:nvPicPr>
          <p:cNvPr id="6" name="Online Media 5" title="Ready Set Select Cards">
            <a:hlinkClick r:id="" action="ppaction://media"/>
            <a:extLst>
              <a:ext uri="{FF2B5EF4-FFF2-40B4-BE49-F238E27FC236}">
                <a16:creationId xmlns:a16="http://schemas.microsoft.com/office/drawing/2014/main" id="{11375705-5C29-4514-8D0F-A598E8A43D63}"/>
              </a:ext>
            </a:extLst>
          </p:cNvPr>
          <p:cNvPicPr>
            <a:picLocks noGrp="1" noRot="1" noChangeAspect="1"/>
          </p:cNvPicPr>
          <p:nvPr>
            <p:ph idx="1"/>
            <a:videoFile r:link="rId1"/>
          </p:nvPr>
        </p:nvPicPr>
        <p:blipFill>
          <a:blip r:embed="rId3"/>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AC1D9979-BAB9-4473-80D8-09A79061742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2D464BF-8D2D-4B90-ADDF-4AC6CBE21927}"/>
              </a:ext>
            </a:extLst>
          </p:cNvPr>
          <p:cNvSpPr>
            <a:spLocks noGrp="1"/>
          </p:cNvSpPr>
          <p:nvPr>
            <p:ph type="sldNum" sz="quarter" idx="12"/>
          </p:nvPr>
        </p:nvSpPr>
        <p:spPr/>
        <p:txBody>
          <a:bodyPr/>
          <a:lstStyle/>
          <a:p>
            <a:fld id="{ADE010BB-8A0A-44C6-A34B-43819450A25B}" type="slidenum">
              <a:rPr lang="en-US" smtClean="0"/>
              <a:t>43</a:t>
            </a:fld>
            <a:endParaRPr lang="en-US"/>
          </a:p>
        </p:txBody>
      </p:sp>
    </p:spTree>
    <p:extLst>
      <p:ext uri="{BB962C8B-B14F-4D97-AF65-F5344CB8AC3E}">
        <p14:creationId xmlns:p14="http://schemas.microsoft.com/office/powerpoint/2010/main" val="249616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A5D5-F242-4194-BD73-BCA5479624A1}"/>
              </a:ext>
            </a:extLst>
          </p:cNvPr>
          <p:cNvSpPr>
            <a:spLocks noGrp="1"/>
          </p:cNvSpPr>
          <p:nvPr>
            <p:ph type="title"/>
          </p:nvPr>
        </p:nvSpPr>
        <p:spPr/>
        <p:txBody>
          <a:bodyPr/>
          <a:lstStyle/>
          <a:p>
            <a:pPr algn="ctr"/>
            <a:r>
              <a:rPr lang="en-US" sz="3600" dirty="0">
                <a:effectLst/>
                <a:latin typeface="Calibri" panose="020F0502020204030204" pitchFamily="34" charset="0"/>
                <a:ea typeface="Times New Roman" panose="02020603050405020304" pitchFamily="18" charset="0"/>
              </a:rPr>
              <a:t>Topple Three Up </a:t>
            </a:r>
            <a:br>
              <a:rPr lang="en-US" sz="1800" dirty="0">
                <a:effectLst/>
                <a:latin typeface="Calibri" panose="020F0502020204030204" pitchFamily="34" charset="0"/>
                <a:ea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https://www.canadago4sport.com/Locomotor/Topple-Three-Up</a:t>
            </a:r>
            <a:endParaRPr lang="en-US" sz="2400" dirty="0"/>
          </a:p>
        </p:txBody>
      </p:sp>
      <p:pic>
        <p:nvPicPr>
          <p:cNvPr id="6" name="Online Media 5" title="ToppleThreeUp">
            <a:hlinkClick r:id="" action="ppaction://media"/>
            <a:extLst>
              <a:ext uri="{FF2B5EF4-FFF2-40B4-BE49-F238E27FC236}">
                <a16:creationId xmlns:a16="http://schemas.microsoft.com/office/drawing/2014/main" id="{47C9417A-6718-4F32-A265-4A5BA494112C}"/>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6A24E43E-1BA7-4FD7-AF6B-414AE51D31B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47CD152-F359-4374-866B-3BB093366CAE}"/>
              </a:ext>
            </a:extLst>
          </p:cNvPr>
          <p:cNvSpPr>
            <a:spLocks noGrp="1"/>
          </p:cNvSpPr>
          <p:nvPr>
            <p:ph type="sldNum" sz="quarter" idx="12"/>
          </p:nvPr>
        </p:nvSpPr>
        <p:spPr/>
        <p:txBody>
          <a:bodyPr/>
          <a:lstStyle/>
          <a:p>
            <a:fld id="{ADE010BB-8A0A-44C6-A34B-43819450A25B}" type="slidenum">
              <a:rPr lang="en-US" smtClean="0"/>
              <a:t>44</a:t>
            </a:fld>
            <a:endParaRPr lang="en-US"/>
          </a:p>
        </p:txBody>
      </p:sp>
    </p:spTree>
    <p:extLst>
      <p:ext uri="{BB962C8B-B14F-4D97-AF65-F5344CB8AC3E}">
        <p14:creationId xmlns:p14="http://schemas.microsoft.com/office/powerpoint/2010/main" val="409325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87FF-FF67-4082-83EB-8D9307AAD291}"/>
              </a:ext>
            </a:extLst>
          </p:cNvPr>
          <p:cNvSpPr>
            <a:spLocks noGrp="1"/>
          </p:cNvSpPr>
          <p:nvPr>
            <p:ph type="title"/>
          </p:nvPr>
        </p:nvSpPr>
        <p:spPr/>
        <p:txBody>
          <a:bodyPr>
            <a:normAutofit fontScale="90000"/>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Shuffle (use playing cards instead of spots)</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dirty="0">
                <a:effectLst/>
                <a:latin typeface="Calibri" panose="020F0502020204030204" pitchFamily="34" charset="0"/>
                <a:ea typeface="Calibri" panose="020F0502020204030204" pitchFamily="34" charset="0"/>
                <a:cs typeface="Times New Roman" panose="02020603050405020304" pitchFamily="18" charset="0"/>
              </a:rPr>
              <a:t>One players per team</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https://www.canadago4sport.com/Numeracy/Tic-Tac-Toe-Shuffle</a:t>
            </a:r>
            <a:endParaRPr lang="en-US" sz="2400" dirty="0"/>
          </a:p>
        </p:txBody>
      </p:sp>
      <p:pic>
        <p:nvPicPr>
          <p:cNvPr id="6" name="Online Media 5" title="TicTacToeShuffle">
            <a:hlinkClick r:id="" action="ppaction://media"/>
            <a:extLst>
              <a:ext uri="{FF2B5EF4-FFF2-40B4-BE49-F238E27FC236}">
                <a16:creationId xmlns:a16="http://schemas.microsoft.com/office/drawing/2014/main" id="{3EACEA77-41F8-49BE-858F-227727CC4D90}"/>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96AE1D4E-761E-41DC-B1B4-51A76D3C4E7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6F75573B-A7F7-4213-9AD2-5A81FD18BAE0}"/>
              </a:ext>
            </a:extLst>
          </p:cNvPr>
          <p:cNvSpPr>
            <a:spLocks noGrp="1"/>
          </p:cNvSpPr>
          <p:nvPr>
            <p:ph type="sldNum" sz="quarter" idx="12"/>
          </p:nvPr>
        </p:nvSpPr>
        <p:spPr/>
        <p:txBody>
          <a:bodyPr/>
          <a:lstStyle/>
          <a:p>
            <a:fld id="{ADE010BB-8A0A-44C6-A34B-43819450A25B}" type="slidenum">
              <a:rPr lang="en-US" smtClean="0"/>
              <a:t>45</a:t>
            </a:fld>
            <a:endParaRPr lang="en-US"/>
          </a:p>
        </p:txBody>
      </p:sp>
    </p:spTree>
    <p:extLst>
      <p:ext uri="{BB962C8B-B14F-4D97-AF65-F5344CB8AC3E}">
        <p14:creationId xmlns:p14="http://schemas.microsoft.com/office/powerpoint/2010/main" val="278542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F80F-AAA2-4E51-B1BE-9A99C1BB0FA7}"/>
              </a:ext>
            </a:extLst>
          </p:cNvPr>
          <p:cNvSpPr>
            <a:spLocks noGrp="1"/>
          </p:cNvSpPr>
          <p:nvPr>
            <p:ph type="title"/>
          </p:nvPr>
        </p:nvSpPr>
        <p:spPr/>
        <p:txBody>
          <a:bodyPr>
            <a:normAutofit fontScale="90000"/>
          </a:bodyPr>
          <a:lstStyle/>
          <a:p>
            <a:pPr algn="ctr"/>
            <a:r>
              <a:rPr lang="en-US" sz="3600" dirty="0">
                <a:latin typeface="Calibri" panose="020F0502020204030204" pitchFamily="34" charset="0"/>
                <a:ea typeface="Calibri" panose="020F0502020204030204" pitchFamily="34" charset="0"/>
                <a:cs typeface="Times New Roman" panose="02020603050405020304" pitchFamily="18" charset="0"/>
              </a:rPr>
              <a:t>P</a:t>
            </a:r>
            <a:r>
              <a:rPr lang="en-US" sz="3600" dirty="0">
                <a:effectLst/>
                <a:latin typeface="Calibri" panose="020F0502020204030204" pitchFamily="34" charset="0"/>
                <a:ea typeface="Calibri" panose="020F0502020204030204" pitchFamily="34" charset="0"/>
                <a:cs typeface="Times New Roman" panose="02020603050405020304" pitchFamily="18" charset="0"/>
              </a:rPr>
              <a:t>lanks till Odd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dirty="0">
                <a:effectLst/>
                <a:latin typeface="Calibri" panose="020F0502020204030204" pitchFamily="34" charset="0"/>
                <a:ea typeface="Calibri" panose="020F0502020204030204" pitchFamily="34" charset="0"/>
                <a:cs typeface="Times New Roman" panose="02020603050405020304" pitchFamily="18" charset="0"/>
              </a:rPr>
              <a:t>Use own dice and beanbag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https://www.canadago4sport.com/Numeracy/Planks-till-odd</a:t>
            </a:r>
            <a:endParaRPr lang="en-US" sz="2400" dirty="0"/>
          </a:p>
        </p:txBody>
      </p:sp>
      <p:sp>
        <p:nvSpPr>
          <p:cNvPr id="3" name="Content Placeholder 2">
            <a:extLst>
              <a:ext uri="{FF2B5EF4-FFF2-40B4-BE49-F238E27FC236}">
                <a16:creationId xmlns:a16="http://schemas.microsoft.com/office/drawing/2014/main" id="{88CFC75A-7904-44DF-933D-443A30B283E7}"/>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BD4F3A8-ACB7-4C2A-B2BA-149364A3A7B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A7D4257-3777-42EA-962C-79445C044A33}"/>
              </a:ext>
            </a:extLst>
          </p:cNvPr>
          <p:cNvSpPr>
            <a:spLocks noGrp="1"/>
          </p:cNvSpPr>
          <p:nvPr>
            <p:ph type="sldNum" sz="quarter" idx="12"/>
          </p:nvPr>
        </p:nvSpPr>
        <p:spPr/>
        <p:txBody>
          <a:bodyPr/>
          <a:lstStyle/>
          <a:p>
            <a:fld id="{ADE010BB-8A0A-44C6-A34B-43819450A25B}" type="slidenum">
              <a:rPr lang="en-US" smtClean="0"/>
              <a:t>46</a:t>
            </a:fld>
            <a:endParaRPr lang="en-US"/>
          </a:p>
        </p:txBody>
      </p:sp>
      <p:pic>
        <p:nvPicPr>
          <p:cNvPr id="6" name="Online Media 5" title="Add Grab">
            <a:hlinkClick r:id="" action="ppaction://media"/>
            <a:extLst>
              <a:ext uri="{FF2B5EF4-FFF2-40B4-BE49-F238E27FC236}">
                <a16:creationId xmlns:a16="http://schemas.microsoft.com/office/drawing/2014/main" id="{3A37E10F-274E-4BD8-A66E-477E76BBDC6B}"/>
              </a:ext>
            </a:extLst>
          </p:cNvPr>
          <p:cNvPicPr>
            <a:picLocks noRot="1" noChangeAspect="1"/>
          </p:cNvPicPr>
          <p:nvPr>
            <a:videoFile r:link="rId1"/>
          </p:nvPr>
        </p:nvPicPr>
        <p:blipFill>
          <a:blip r:embed="rId4"/>
          <a:stretch>
            <a:fillRect/>
          </a:stretch>
        </p:blipFill>
        <p:spPr>
          <a:xfrm>
            <a:off x="3140279" y="1870075"/>
            <a:ext cx="6096000" cy="3429000"/>
          </a:xfrm>
          <a:prstGeom prst="rect">
            <a:avLst/>
          </a:prstGeom>
        </p:spPr>
      </p:pic>
    </p:spTree>
    <p:extLst>
      <p:ext uri="{BB962C8B-B14F-4D97-AF65-F5344CB8AC3E}">
        <p14:creationId xmlns:p14="http://schemas.microsoft.com/office/powerpoint/2010/main" val="18955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F9F4-49F9-4A9E-8DF1-CAA296201E92}"/>
              </a:ext>
            </a:extLst>
          </p:cNvPr>
          <p:cNvSpPr>
            <a:spLocks noGrp="1"/>
          </p:cNvSpPr>
          <p:nvPr>
            <p:ph type="title"/>
          </p:nvPr>
        </p:nvSpPr>
        <p:spPr/>
        <p:txBody>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Off Balance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https://www.canadago4sport.com/Combative/Off-Balance</a:t>
            </a:r>
            <a:endParaRPr lang="en-US" sz="2400" dirty="0"/>
          </a:p>
        </p:txBody>
      </p:sp>
      <p:pic>
        <p:nvPicPr>
          <p:cNvPr id="6" name="Online Media 5" title="Noodle Combative">
            <a:hlinkClick r:id="" action="ppaction://media"/>
            <a:extLst>
              <a:ext uri="{FF2B5EF4-FFF2-40B4-BE49-F238E27FC236}">
                <a16:creationId xmlns:a16="http://schemas.microsoft.com/office/drawing/2014/main" id="{C6D1A788-7790-479D-A905-3694A4C5CE7D}"/>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1BE2E480-A0E0-4811-9AFF-61CC81EF352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6D7A7AE-F58F-4F9A-BE63-1904B8D13964}"/>
              </a:ext>
            </a:extLst>
          </p:cNvPr>
          <p:cNvSpPr>
            <a:spLocks noGrp="1"/>
          </p:cNvSpPr>
          <p:nvPr>
            <p:ph type="sldNum" sz="quarter" idx="12"/>
          </p:nvPr>
        </p:nvSpPr>
        <p:spPr/>
        <p:txBody>
          <a:bodyPr/>
          <a:lstStyle/>
          <a:p>
            <a:fld id="{ADE010BB-8A0A-44C6-A34B-43819450A25B}" type="slidenum">
              <a:rPr lang="en-US" smtClean="0"/>
              <a:t>47</a:t>
            </a:fld>
            <a:endParaRPr lang="en-US"/>
          </a:p>
        </p:txBody>
      </p:sp>
    </p:spTree>
    <p:extLst>
      <p:ext uri="{BB962C8B-B14F-4D97-AF65-F5344CB8AC3E}">
        <p14:creationId xmlns:p14="http://schemas.microsoft.com/office/powerpoint/2010/main" val="12370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5773-CA48-4CFE-BB48-E973E8F8313F}"/>
              </a:ext>
            </a:extLst>
          </p:cNvPr>
          <p:cNvSpPr>
            <a:spLocks noGrp="1"/>
          </p:cNvSpPr>
          <p:nvPr>
            <p:ph type="title"/>
          </p:nvPr>
        </p:nvSpPr>
        <p:spPr/>
        <p:txBody>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Popsicle Stick Pull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https://www.canadago4sport.com/Combative/Popsicle-Stick-Pull</a:t>
            </a:r>
            <a:endParaRPr lang="en-US" sz="2400" dirty="0"/>
          </a:p>
        </p:txBody>
      </p:sp>
      <p:pic>
        <p:nvPicPr>
          <p:cNvPr id="6" name="Online Media 5" title="Finger Pull">
            <a:hlinkClick r:id="" action="ppaction://media"/>
            <a:extLst>
              <a:ext uri="{FF2B5EF4-FFF2-40B4-BE49-F238E27FC236}">
                <a16:creationId xmlns:a16="http://schemas.microsoft.com/office/drawing/2014/main" id="{1648AD29-D05E-4836-AF9D-AB5627B224BA}"/>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8ACF4FD0-607C-4919-A8E2-DB1524EEB9D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AB4CFC8-5BE4-44E5-AE2C-83697A137E77}"/>
              </a:ext>
            </a:extLst>
          </p:cNvPr>
          <p:cNvSpPr>
            <a:spLocks noGrp="1"/>
          </p:cNvSpPr>
          <p:nvPr>
            <p:ph type="sldNum" sz="quarter" idx="12"/>
          </p:nvPr>
        </p:nvSpPr>
        <p:spPr/>
        <p:txBody>
          <a:bodyPr/>
          <a:lstStyle/>
          <a:p>
            <a:fld id="{ADE010BB-8A0A-44C6-A34B-43819450A25B}" type="slidenum">
              <a:rPr lang="en-US" smtClean="0"/>
              <a:t>48</a:t>
            </a:fld>
            <a:endParaRPr lang="en-US"/>
          </a:p>
        </p:txBody>
      </p:sp>
    </p:spTree>
    <p:extLst>
      <p:ext uri="{BB962C8B-B14F-4D97-AF65-F5344CB8AC3E}">
        <p14:creationId xmlns:p14="http://schemas.microsoft.com/office/powerpoint/2010/main" val="285817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C541-85BF-465D-B197-BF53D824004A}"/>
              </a:ext>
            </a:extLst>
          </p:cNvPr>
          <p:cNvSpPr>
            <a:spLocks noGrp="1"/>
          </p:cNvSpPr>
          <p:nvPr>
            <p:ph type="title"/>
          </p:nvPr>
        </p:nvSpPr>
        <p:spPr/>
        <p:txBody>
          <a:bodyPr/>
          <a:lstStyle/>
          <a:p>
            <a:pPr algn="ctr"/>
            <a:r>
              <a:rPr lang="en-US" sz="4400" dirty="0">
                <a:effectLst/>
                <a:latin typeface="Calibri" panose="020F0502020204030204" pitchFamily="34" charset="0"/>
                <a:ea typeface="Calibri" panose="020F0502020204030204" pitchFamily="34" charset="0"/>
                <a:cs typeface="Times New Roman" panose="02020603050405020304" pitchFamily="18" charset="0"/>
              </a:rPr>
              <a:t>Push up Hockey in Pairs</a:t>
            </a:r>
            <a:endParaRPr lang="en-US" dirty="0"/>
          </a:p>
        </p:txBody>
      </p:sp>
      <p:sp>
        <p:nvSpPr>
          <p:cNvPr id="3" name="Content Placeholder 2">
            <a:extLst>
              <a:ext uri="{FF2B5EF4-FFF2-40B4-BE49-F238E27FC236}">
                <a16:creationId xmlns:a16="http://schemas.microsoft.com/office/drawing/2014/main" id="{802459C6-D755-42C4-984B-72F1BD43C7D7}"/>
              </a:ext>
            </a:extLst>
          </p:cNvPr>
          <p:cNvSpPr>
            <a:spLocks noGrp="1"/>
          </p:cNvSpPr>
          <p:nvPr>
            <p:ph sz="half" idx="1"/>
          </p:nvPr>
        </p:nvSpPr>
        <p:spPr/>
        <p:txBody>
          <a:bodyPr/>
          <a:lstStyle/>
          <a:p>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https://www.canadago4sport.com/Warmups/Push-Up-Hockey-in-Pairs</a:t>
            </a:r>
            <a:endParaRPr lang="en-US" dirty="0"/>
          </a:p>
        </p:txBody>
      </p:sp>
      <p:sp>
        <p:nvSpPr>
          <p:cNvPr id="4" name="Content Placeholder 3">
            <a:extLst>
              <a:ext uri="{FF2B5EF4-FFF2-40B4-BE49-F238E27FC236}">
                <a16:creationId xmlns:a16="http://schemas.microsoft.com/office/drawing/2014/main" id="{131770B2-4AB4-498F-B3B7-AF736E6CAFBE}"/>
              </a:ext>
            </a:extLst>
          </p:cNvPr>
          <p:cNvSpPr>
            <a:spLocks noGrp="1"/>
          </p:cNvSpPr>
          <p:nvPr>
            <p:ph sz="half" idx="2"/>
          </p:nvPr>
        </p:nvSpPr>
        <p:spPr/>
        <p:txBody>
          <a:bodyPr/>
          <a:lstStyle/>
          <a:p>
            <a:r>
              <a:rPr lang="en-US" dirty="0">
                <a:hlinkClick r:id="rId5"/>
              </a:rPr>
              <a:t>https://www.canadago4sport.com/Manipulative-Receive/Feet-to-Feet-Hockey</a:t>
            </a:r>
            <a:endParaRPr lang="en-US" dirty="0"/>
          </a:p>
        </p:txBody>
      </p:sp>
      <p:sp>
        <p:nvSpPr>
          <p:cNvPr id="5" name="Footer Placeholder 4">
            <a:extLst>
              <a:ext uri="{FF2B5EF4-FFF2-40B4-BE49-F238E27FC236}">
                <a16:creationId xmlns:a16="http://schemas.microsoft.com/office/drawing/2014/main" id="{DCBA763B-FCBF-44AC-B840-FE1E37631DE3}"/>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6BB4488E-77C2-4AC8-A895-0530CC4FB6B3}"/>
              </a:ext>
            </a:extLst>
          </p:cNvPr>
          <p:cNvSpPr>
            <a:spLocks noGrp="1"/>
          </p:cNvSpPr>
          <p:nvPr>
            <p:ph type="sldNum" sz="quarter" idx="12"/>
          </p:nvPr>
        </p:nvSpPr>
        <p:spPr/>
        <p:txBody>
          <a:bodyPr/>
          <a:lstStyle/>
          <a:p>
            <a:fld id="{ADE010BB-8A0A-44C6-A34B-43819450A25B}" type="slidenum">
              <a:rPr lang="en-US" smtClean="0"/>
              <a:t>49</a:t>
            </a:fld>
            <a:endParaRPr lang="en-US"/>
          </a:p>
        </p:txBody>
      </p:sp>
      <p:pic>
        <p:nvPicPr>
          <p:cNvPr id="7" name="Online Media 6" title="PushupHockeyPairs">
            <a:hlinkClick r:id="" action="ppaction://media"/>
            <a:extLst>
              <a:ext uri="{FF2B5EF4-FFF2-40B4-BE49-F238E27FC236}">
                <a16:creationId xmlns:a16="http://schemas.microsoft.com/office/drawing/2014/main" id="{B4443A3A-29B0-4856-82A1-53ABEDF4FEC7}"/>
              </a:ext>
            </a:extLst>
          </p:cNvPr>
          <p:cNvPicPr>
            <a:picLocks noRot="1" noChangeAspect="1"/>
          </p:cNvPicPr>
          <p:nvPr>
            <a:videoFile r:link="rId1"/>
          </p:nvPr>
        </p:nvPicPr>
        <p:blipFill>
          <a:blip r:embed="rId6"/>
          <a:stretch>
            <a:fillRect/>
          </a:stretch>
        </p:blipFill>
        <p:spPr>
          <a:xfrm>
            <a:off x="938868" y="3187817"/>
            <a:ext cx="4863748" cy="2735859"/>
          </a:xfrm>
          <a:prstGeom prst="rect">
            <a:avLst/>
          </a:prstGeom>
        </p:spPr>
      </p:pic>
      <p:pic>
        <p:nvPicPr>
          <p:cNvPr id="8" name="Online Media 7" title="FeetToFeetHockey 1">
            <a:hlinkClick r:id="" action="ppaction://media"/>
            <a:extLst>
              <a:ext uri="{FF2B5EF4-FFF2-40B4-BE49-F238E27FC236}">
                <a16:creationId xmlns:a16="http://schemas.microsoft.com/office/drawing/2014/main" id="{717A1E6C-2141-43FD-B79C-6FCB86E3B8F4}"/>
              </a:ext>
            </a:extLst>
          </p:cNvPr>
          <p:cNvPicPr>
            <a:picLocks noRot="1" noChangeAspect="1"/>
          </p:cNvPicPr>
          <p:nvPr>
            <a:videoFile r:link="rId2"/>
          </p:nvPr>
        </p:nvPicPr>
        <p:blipFill>
          <a:blip r:embed="rId7"/>
          <a:stretch>
            <a:fillRect/>
          </a:stretch>
        </p:blipFill>
        <p:spPr>
          <a:xfrm>
            <a:off x="6404604" y="3196379"/>
            <a:ext cx="4848528" cy="2727297"/>
          </a:xfrm>
          <a:prstGeom prst="rect">
            <a:avLst/>
          </a:prstGeom>
        </p:spPr>
      </p:pic>
    </p:spTree>
    <p:extLst>
      <p:ext uri="{BB962C8B-B14F-4D97-AF65-F5344CB8AC3E}">
        <p14:creationId xmlns:p14="http://schemas.microsoft.com/office/powerpoint/2010/main" val="17528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9486-FC15-428E-95CE-AD3214F73313}"/>
              </a:ext>
            </a:extLst>
          </p:cNvPr>
          <p:cNvSpPr>
            <a:spLocks noGrp="1"/>
          </p:cNvSpPr>
          <p:nvPr>
            <p:ph type="title"/>
          </p:nvPr>
        </p:nvSpPr>
        <p:spPr>
          <a:xfrm>
            <a:off x="838200" y="365126"/>
            <a:ext cx="10515600" cy="2352908"/>
          </a:xfrm>
        </p:spPr>
        <p:txBody>
          <a:bodyPr>
            <a:normAutofit fontScale="90000"/>
          </a:bodyPr>
          <a:lstStyle/>
          <a:p>
            <a:pPr marR="0" lvl="0" algn="ctr">
              <a:lnSpc>
                <a:spcPct val="107000"/>
              </a:lnSpc>
              <a:spcBef>
                <a:spcPts val="0"/>
              </a:spcBef>
              <a:spcAft>
                <a:spcPts val="0"/>
              </a:spcAft>
              <a:tabLst>
                <a:tab pos="1371600" algn="l"/>
              </a:tabLst>
            </a:pPr>
            <a:r>
              <a:rPr lang="en-CA" sz="4000" b="1" dirty="0">
                <a:effectLst/>
                <a:latin typeface="Calibri" panose="020F0502020204030204" pitchFamily="34" charset="0"/>
                <a:ea typeface="Calibri" panose="020F0502020204030204" pitchFamily="34" charset="0"/>
                <a:cs typeface="Times New Roman" panose="02020603050405020304" pitchFamily="18" charset="0"/>
              </a:rPr>
              <a:t>Target Activities</a:t>
            </a:r>
            <a:br>
              <a:rPr lang="en-CA"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Times New Roman" panose="02020603050405020304" pitchFamily="18" charset="0"/>
                <a:cs typeface="Calibri" panose="020F0502020204030204" pitchFamily="34" charset="0"/>
              </a:rPr>
              <a:t>Hula Hoop Horseshoe</a:t>
            </a:r>
            <a:br>
              <a:rPr lang="en-US" sz="3600" dirty="0">
                <a:effectLst/>
                <a:latin typeface="Calibri" panose="020F0502020204030204" pitchFamily="34" charset="0"/>
                <a:ea typeface="Times New Roman" panose="02020603050405020304" pitchFamily="18" charset="0"/>
                <a:cs typeface="Calibri" panose="020F0502020204030204" pitchFamily="34" charset="0"/>
              </a:rPr>
            </a:br>
            <a:r>
              <a:rPr lang="en-US" sz="2700" dirty="0">
                <a:latin typeface="Calibri" panose="020F0502020204030204" pitchFamily="34" charset="0"/>
                <a:ea typeface="Times New Roman" panose="02020603050405020304" pitchFamily="18" charset="0"/>
                <a:cs typeface="Calibri" panose="020F0502020204030204" pitchFamily="34" charset="0"/>
                <a:hlinkClick r:id="rId3"/>
              </a:rPr>
              <a:t>https://youtu.be/c-mKFTRXOS8</a:t>
            </a:r>
            <a:br>
              <a:rPr lang="en-US" sz="2700" dirty="0">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https://www.canadago4sport.com/Target1/Hula-Hoop-Horseshoes</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HulaHoopHorseshoes">
            <a:hlinkClick r:id="" action="ppaction://media"/>
            <a:extLst>
              <a:ext uri="{FF2B5EF4-FFF2-40B4-BE49-F238E27FC236}">
                <a16:creationId xmlns:a16="http://schemas.microsoft.com/office/drawing/2014/main" id="{2CB49A49-9226-453B-B9CA-9550FE97EBCC}"/>
              </a:ext>
            </a:extLst>
          </p:cNvPr>
          <p:cNvPicPr>
            <a:picLocks noGrp="1" noRot="1" noChangeAspect="1"/>
          </p:cNvPicPr>
          <p:nvPr>
            <p:ph idx="1"/>
            <a:videoFile r:link="rId1"/>
          </p:nvPr>
        </p:nvPicPr>
        <p:blipFill>
          <a:blip r:embed="rId5"/>
          <a:stretch>
            <a:fillRect/>
          </a:stretch>
        </p:blipFill>
        <p:spPr>
          <a:xfrm>
            <a:off x="3431097" y="2486906"/>
            <a:ext cx="4924338" cy="3690057"/>
          </a:xfrm>
          <a:prstGeom prst="rect">
            <a:avLst/>
          </a:prstGeom>
        </p:spPr>
      </p:pic>
      <p:sp>
        <p:nvSpPr>
          <p:cNvPr id="4" name="Footer Placeholder 3">
            <a:extLst>
              <a:ext uri="{FF2B5EF4-FFF2-40B4-BE49-F238E27FC236}">
                <a16:creationId xmlns:a16="http://schemas.microsoft.com/office/drawing/2014/main" id="{B0CA0760-FE8E-412E-AEB0-298C6EFD00F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D773FB2-A56D-4BD0-B772-7A348AAF1C79}"/>
              </a:ext>
            </a:extLst>
          </p:cNvPr>
          <p:cNvSpPr>
            <a:spLocks noGrp="1"/>
          </p:cNvSpPr>
          <p:nvPr>
            <p:ph type="sldNum" sz="quarter" idx="12"/>
          </p:nvPr>
        </p:nvSpPr>
        <p:spPr/>
        <p:txBody>
          <a:bodyPr/>
          <a:lstStyle/>
          <a:p>
            <a:fld id="{ADE010BB-8A0A-44C6-A34B-43819450A25B}" type="slidenum">
              <a:rPr lang="en-US" smtClean="0"/>
              <a:t>5</a:t>
            </a:fld>
            <a:endParaRPr lang="en-US"/>
          </a:p>
        </p:txBody>
      </p:sp>
    </p:spTree>
    <p:extLst>
      <p:ext uri="{BB962C8B-B14F-4D97-AF65-F5344CB8AC3E}">
        <p14:creationId xmlns:p14="http://schemas.microsoft.com/office/powerpoint/2010/main" val="150093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D6B2-FA34-4EE0-ABA1-F8080E3D348C}"/>
              </a:ext>
            </a:extLst>
          </p:cNvPr>
          <p:cNvSpPr>
            <a:spLocks noGrp="1"/>
          </p:cNvSpPr>
          <p:nvPr>
            <p:ph type="title"/>
          </p:nvPr>
        </p:nvSpPr>
        <p:spPr/>
        <p:txBody>
          <a:bodyPr/>
          <a:lstStyle/>
          <a:p>
            <a:pPr algn="ctr"/>
            <a:r>
              <a:rPr lang="en-US" sz="3600" dirty="0">
                <a:effectLst/>
                <a:latin typeface="Calibri" panose="020F0502020204030204" pitchFamily="34" charset="0"/>
                <a:ea typeface="Calibri" panose="020F0502020204030204" pitchFamily="34" charset="0"/>
                <a:cs typeface="Times New Roman" panose="02020603050405020304" pitchFamily="18" charset="0"/>
              </a:rPr>
              <a:t>Round the One Minute Clock Seated</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https://www.canadago4sport.com/Stability-Ball1/Round-the-One-Minute-Clock</a:t>
            </a:r>
            <a:endParaRPr lang="en-US" sz="2400" dirty="0"/>
          </a:p>
        </p:txBody>
      </p:sp>
      <p:pic>
        <p:nvPicPr>
          <p:cNvPr id="6" name="Online Media 5" title="Round One Minute Clock Sitting">
            <a:hlinkClick r:id="" action="ppaction://media"/>
            <a:extLst>
              <a:ext uri="{FF2B5EF4-FFF2-40B4-BE49-F238E27FC236}">
                <a16:creationId xmlns:a16="http://schemas.microsoft.com/office/drawing/2014/main" id="{E1386DF0-C20C-4BA6-A6A0-E4DA6311FB5B}"/>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80EDA8C3-3C46-48CD-93D8-C8CD0B4E74D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9D4070A-9B92-4C06-98E9-ABB56F474A2F}"/>
              </a:ext>
            </a:extLst>
          </p:cNvPr>
          <p:cNvSpPr>
            <a:spLocks noGrp="1"/>
          </p:cNvSpPr>
          <p:nvPr>
            <p:ph type="sldNum" sz="quarter" idx="12"/>
          </p:nvPr>
        </p:nvSpPr>
        <p:spPr/>
        <p:txBody>
          <a:bodyPr/>
          <a:lstStyle/>
          <a:p>
            <a:fld id="{ADE010BB-8A0A-44C6-A34B-43819450A25B}" type="slidenum">
              <a:rPr lang="en-US" smtClean="0"/>
              <a:t>50</a:t>
            </a:fld>
            <a:endParaRPr lang="en-US"/>
          </a:p>
        </p:txBody>
      </p:sp>
    </p:spTree>
    <p:extLst>
      <p:ext uri="{BB962C8B-B14F-4D97-AF65-F5344CB8AC3E}">
        <p14:creationId xmlns:p14="http://schemas.microsoft.com/office/powerpoint/2010/main" val="6939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1DE0-8E3F-4142-8E76-6D4849C74EE9}"/>
              </a:ext>
            </a:extLst>
          </p:cNvPr>
          <p:cNvSpPr>
            <a:spLocks noGrp="1"/>
          </p:cNvSpPr>
          <p:nvPr>
            <p:ph type="title"/>
          </p:nvPr>
        </p:nvSpPr>
        <p:spPr/>
        <p:txBody>
          <a:bodyPr>
            <a:normAutofit fontScale="90000"/>
          </a:bodyPr>
          <a:lstStyle/>
          <a:p>
            <a:pPr marL="1600200" marR="0" lvl="3" indent="-22860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Round the One Minute Clock Standing</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https://www.canadago4sport.com/Stability-Ball1/Round-the-One-Minute-Clock-Standing</a:t>
            </a:r>
            <a:endParaRPr lang="en-US" sz="2400" dirty="0"/>
          </a:p>
        </p:txBody>
      </p:sp>
      <p:pic>
        <p:nvPicPr>
          <p:cNvPr id="6" name="Online Media 5" title="Round One Minute Clock Standing">
            <a:hlinkClick r:id="" action="ppaction://media"/>
            <a:extLst>
              <a:ext uri="{FF2B5EF4-FFF2-40B4-BE49-F238E27FC236}">
                <a16:creationId xmlns:a16="http://schemas.microsoft.com/office/drawing/2014/main" id="{8AE1A713-7899-44FF-A080-91ADD1F14B59}"/>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A5101EFE-4676-4D13-87EE-4F0D7B0B67C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A7D73D-0B41-4E44-8788-1CF6AAAA18CF}"/>
              </a:ext>
            </a:extLst>
          </p:cNvPr>
          <p:cNvSpPr>
            <a:spLocks noGrp="1"/>
          </p:cNvSpPr>
          <p:nvPr>
            <p:ph type="sldNum" sz="quarter" idx="12"/>
          </p:nvPr>
        </p:nvSpPr>
        <p:spPr/>
        <p:txBody>
          <a:bodyPr/>
          <a:lstStyle/>
          <a:p>
            <a:fld id="{ADE010BB-8A0A-44C6-A34B-43819450A25B}" type="slidenum">
              <a:rPr lang="en-US" smtClean="0"/>
              <a:t>51</a:t>
            </a:fld>
            <a:endParaRPr lang="en-US"/>
          </a:p>
        </p:txBody>
      </p:sp>
    </p:spTree>
    <p:extLst>
      <p:ext uri="{BB962C8B-B14F-4D97-AF65-F5344CB8AC3E}">
        <p14:creationId xmlns:p14="http://schemas.microsoft.com/office/powerpoint/2010/main" val="380313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ECB4-882D-4A03-AEF9-F984696FD89B}"/>
              </a:ext>
            </a:extLst>
          </p:cNvPr>
          <p:cNvSpPr>
            <a:spLocks noGrp="1"/>
          </p:cNvSpPr>
          <p:nvPr>
            <p:ph type="title"/>
          </p:nvPr>
        </p:nvSpPr>
        <p:spPr/>
        <p:txBody>
          <a:bodyPr>
            <a:normAutofit fontScale="90000"/>
          </a:bodyPr>
          <a:lstStyle/>
          <a:p>
            <a:pPr algn="ctr"/>
            <a:r>
              <a:rPr lang="en-CA" sz="3600" b="1" dirty="0" err="1">
                <a:effectLst/>
                <a:latin typeface="Calibri" panose="020F0502020204030204" pitchFamily="34" charset="0"/>
                <a:ea typeface="Calibri" panose="020F0502020204030204" pitchFamily="34" charset="0"/>
                <a:cs typeface="Times New Roman" panose="02020603050405020304" pitchFamily="18" charset="0"/>
              </a:rPr>
              <a:t>Juniour</a:t>
            </a:r>
            <a:r>
              <a:rPr lang="en-CA" sz="3600" b="1" dirty="0">
                <a:effectLst/>
                <a:latin typeface="Calibri" panose="020F0502020204030204" pitchFamily="34" charset="0"/>
                <a:ea typeface="Calibri" panose="020F0502020204030204" pitchFamily="34" charset="0"/>
                <a:cs typeface="Times New Roman" panose="02020603050405020304" pitchFamily="18" charset="0"/>
              </a:rPr>
              <a:t> (Grades 4-6)</a:t>
            </a:r>
            <a:br>
              <a:rPr lang="en-CA" sz="3600" b="1" dirty="0">
                <a:effectLst/>
                <a:latin typeface="Calibri" panose="020F0502020204030204" pitchFamily="34" charset="0"/>
                <a:ea typeface="Calibri" panose="020F0502020204030204" pitchFamily="34" charset="0"/>
                <a:cs typeface="Times New Roman" panose="02020603050405020304" pitchFamily="18" charset="0"/>
              </a:rPr>
            </a:br>
            <a:r>
              <a:rPr lang="en-CA" sz="3600" b="1" dirty="0">
                <a:effectLst/>
                <a:latin typeface="Calibri" panose="020F0502020204030204" pitchFamily="34" charset="0"/>
                <a:ea typeface="Calibri" panose="020F0502020204030204" pitchFamily="34" charset="0"/>
                <a:cs typeface="Times New Roman" panose="02020603050405020304" pitchFamily="18" charset="0"/>
              </a:rPr>
              <a:t>Kit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A286F0B-C19C-41C6-B701-16837F619F3C}"/>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Symbol" panose="05050102010706020507" pitchFamily="18" charset="2"/>
              <a:buChar char=""/>
            </a:pPr>
            <a:r>
              <a:rPr lang="en-CA" dirty="0">
                <a:effectLst/>
                <a:latin typeface="Calibri" panose="020F0502020204030204" pitchFamily="34" charset="0"/>
                <a:ea typeface="Calibri" panose="020F0502020204030204" pitchFamily="34" charset="0"/>
                <a:cs typeface="Times New Roman" panose="02020603050405020304" pitchFamily="18" charset="0"/>
              </a:rPr>
              <a:t>1 Reaction ball for quick exercise break</a:t>
            </a:r>
          </a:p>
          <a:p>
            <a:pPr marL="800100" lvl="1" indent="-342900">
              <a:lnSpc>
                <a:spcPct val="107000"/>
              </a:lnSpc>
              <a:spcBef>
                <a:spcPts val="0"/>
              </a:spcBef>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Item No. 69-492 (comes in set of 6)</a:t>
            </a:r>
          </a:p>
          <a:p>
            <a:pPr marL="800100" lvl="1" indent="-342900">
              <a:lnSpc>
                <a:spcPct val="107000"/>
              </a:lnSpc>
              <a:spcBef>
                <a:spcPts val="0"/>
              </a:spcBef>
              <a:buFont typeface="Symbol" panose="05050102010706020507" pitchFamily="18" charset="2"/>
              <a:buChar char=""/>
            </a:pPr>
            <a:r>
              <a:rPr lang="en-CA" dirty="0">
                <a:effectLst/>
                <a:latin typeface="Calibri" panose="020F0502020204030204" pitchFamily="34" charset="0"/>
                <a:ea typeface="Calibri" panose="020F0502020204030204" pitchFamily="34" charset="0"/>
                <a:cs typeface="Times New Roman" panose="02020603050405020304" pitchFamily="18" charset="0"/>
              </a:rPr>
              <a:t>Price $2.83 CDN (US$ amount is lower)</a:t>
            </a:r>
          </a:p>
          <a:p>
            <a:pPr marL="342900" indent="-342900">
              <a:lnSpc>
                <a:spcPct val="107000"/>
              </a:lnSpc>
              <a:spcBef>
                <a:spcPts val="0"/>
              </a:spcBef>
              <a:buFont typeface="Symbol" panose="05050102010706020507" pitchFamily="18" charset="2"/>
              <a:buChar char=""/>
            </a:pPr>
            <a:r>
              <a:rPr lang="en-CA" dirty="0">
                <a:effectLst/>
                <a:latin typeface="Calibri" panose="020F0502020204030204" pitchFamily="34" charset="0"/>
                <a:ea typeface="Calibri" panose="020F0502020204030204" pitchFamily="34" charset="0"/>
                <a:cs typeface="Times New Roman" panose="02020603050405020304" pitchFamily="18" charset="0"/>
              </a:rPr>
              <a:t>1 Oversized Foam Tennis Balls</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Item No: 41-718 (comes in set of 3)</a:t>
            </a:r>
          </a:p>
          <a:p>
            <a:pPr marL="800100" lvl="1" indent="-342900">
              <a:lnSpc>
                <a:spcPct val="107000"/>
              </a:lnSpc>
              <a:spcBef>
                <a:spcPts val="0"/>
              </a:spcBef>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One Oversized Foam Tennis Ball = $6.00 CDN (US$ amount is lower)</a:t>
            </a:r>
            <a:endParaRPr lang="en-US" dirty="0"/>
          </a:p>
          <a:p>
            <a:pPr marL="342900" marR="0" lvl="0" indent="-342900">
              <a:lnSpc>
                <a:spcPct val="107000"/>
              </a:lnSpc>
              <a:spcBef>
                <a:spcPts val="0"/>
              </a:spcBef>
              <a:spcAft>
                <a:spcPts val="0"/>
              </a:spcAft>
              <a:buFont typeface="Symbol" panose="05050102010706020507" pitchFamily="18" charset="2"/>
              <a:buChar char=""/>
            </a:pPr>
            <a:r>
              <a:rPr lang="en-CA" dirty="0">
                <a:effectLst/>
                <a:latin typeface="Calibri" panose="020F0502020204030204" pitchFamily="34" charset="0"/>
                <a:ea typeface="Calibri" panose="020F0502020204030204" pitchFamily="34" charset="0"/>
                <a:cs typeface="Times New Roman" panose="02020603050405020304" pitchFamily="18" charset="0"/>
              </a:rPr>
              <a:t>1 Paddle</a:t>
            </a:r>
          </a:p>
          <a:p>
            <a:pPr marL="800100" lvl="1" indent="-342900">
              <a:lnSpc>
                <a:spcPct val="107000"/>
              </a:lnSpc>
              <a:spcBef>
                <a:spcPts val="0"/>
              </a:spcBef>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Item No: 53-406 (comes in set of 6)</a:t>
            </a:r>
          </a:p>
          <a:p>
            <a:pPr marL="800100" lvl="1" indent="-342900">
              <a:lnSpc>
                <a:spcPct val="107000"/>
              </a:lnSpc>
              <a:spcBef>
                <a:spcPts val="0"/>
              </a:spcBef>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One Paddle = $11.50CDN (US$ amount is lower)</a:t>
            </a:r>
          </a:p>
          <a:p>
            <a:pPr marL="800100" lvl="1" indent="-342900">
              <a:lnSpc>
                <a:spcPct val="107000"/>
              </a:lnSpc>
              <a:spcBef>
                <a:spcPts val="0"/>
              </a:spcBef>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62F7D17-0E69-4570-B844-21B050A52C4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97E4253-5DF2-4B05-9D32-7C783CA5A09B}"/>
              </a:ext>
            </a:extLst>
          </p:cNvPr>
          <p:cNvSpPr>
            <a:spLocks noGrp="1"/>
          </p:cNvSpPr>
          <p:nvPr>
            <p:ph type="sldNum" sz="quarter" idx="12"/>
          </p:nvPr>
        </p:nvSpPr>
        <p:spPr/>
        <p:txBody>
          <a:bodyPr/>
          <a:lstStyle/>
          <a:p>
            <a:fld id="{ADE010BB-8A0A-44C6-A34B-43819450A25B}" type="slidenum">
              <a:rPr lang="en-US" smtClean="0"/>
              <a:t>52</a:t>
            </a:fld>
            <a:endParaRPr lang="en-US"/>
          </a:p>
        </p:txBody>
      </p:sp>
      <p:pic>
        <p:nvPicPr>
          <p:cNvPr id="6" name="Picture 5">
            <a:hlinkClick r:id="rId2"/>
            <a:extLst>
              <a:ext uri="{FF2B5EF4-FFF2-40B4-BE49-F238E27FC236}">
                <a16:creationId xmlns:a16="http://schemas.microsoft.com/office/drawing/2014/main" id="{E4162F54-B9A6-4373-9742-97D5D81E997B}"/>
              </a:ext>
            </a:extLst>
          </p:cNvPr>
          <p:cNvPicPr>
            <a:picLocks noChangeAspect="1"/>
          </p:cNvPicPr>
          <p:nvPr/>
        </p:nvPicPr>
        <p:blipFill>
          <a:blip r:embed="rId3"/>
          <a:stretch>
            <a:fillRect/>
          </a:stretch>
        </p:blipFill>
        <p:spPr>
          <a:xfrm>
            <a:off x="6781801" y="2629695"/>
            <a:ext cx="1828799" cy="1371599"/>
          </a:xfrm>
          <a:prstGeom prst="rect">
            <a:avLst/>
          </a:prstGeom>
        </p:spPr>
      </p:pic>
      <p:pic>
        <p:nvPicPr>
          <p:cNvPr id="7" name="Picture 6">
            <a:hlinkClick r:id="rId4"/>
            <a:extLst>
              <a:ext uri="{FF2B5EF4-FFF2-40B4-BE49-F238E27FC236}">
                <a16:creationId xmlns:a16="http://schemas.microsoft.com/office/drawing/2014/main" id="{46316884-09B1-4D6D-B129-3CB8095D39DD}"/>
              </a:ext>
            </a:extLst>
          </p:cNvPr>
          <p:cNvPicPr>
            <a:picLocks noChangeAspect="1"/>
          </p:cNvPicPr>
          <p:nvPr/>
        </p:nvPicPr>
        <p:blipFill>
          <a:blip r:embed="rId5"/>
          <a:stretch>
            <a:fillRect/>
          </a:stretch>
        </p:blipFill>
        <p:spPr>
          <a:xfrm>
            <a:off x="8610600" y="1442907"/>
            <a:ext cx="2455952" cy="1883328"/>
          </a:xfrm>
          <a:prstGeom prst="rect">
            <a:avLst/>
          </a:prstGeom>
        </p:spPr>
      </p:pic>
      <p:pic>
        <p:nvPicPr>
          <p:cNvPr id="8" name="Picture 7">
            <a:hlinkClick r:id="rId6"/>
            <a:extLst>
              <a:ext uri="{FF2B5EF4-FFF2-40B4-BE49-F238E27FC236}">
                <a16:creationId xmlns:a16="http://schemas.microsoft.com/office/drawing/2014/main" id="{15D0A25A-887A-43EF-BB02-0B423B9E1E84}"/>
              </a:ext>
            </a:extLst>
          </p:cNvPr>
          <p:cNvPicPr>
            <a:picLocks noChangeAspect="1"/>
          </p:cNvPicPr>
          <p:nvPr/>
        </p:nvPicPr>
        <p:blipFill>
          <a:blip r:embed="rId7"/>
          <a:stretch>
            <a:fillRect/>
          </a:stretch>
        </p:blipFill>
        <p:spPr>
          <a:xfrm>
            <a:off x="7966083" y="4582559"/>
            <a:ext cx="1714850" cy="1286138"/>
          </a:xfrm>
          <a:prstGeom prst="rect">
            <a:avLst/>
          </a:prstGeom>
        </p:spPr>
      </p:pic>
    </p:spTree>
    <p:extLst>
      <p:ext uri="{BB962C8B-B14F-4D97-AF65-F5344CB8AC3E}">
        <p14:creationId xmlns:p14="http://schemas.microsoft.com/office/powerpoint/2010/main" val="2795935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2CCA-3D09-4F26-A40F-D569D6D59A4B}"/>
              </a:ext>
            </a:extLst>
          </p:cNvPr>
          <p:cNvSpPr>
            <a:spLocks noGrp="1"/>
          </p:cNvSpPr>
          <p:nvPr>
            <p:ph type="title"/>
          </p:nvPr>
        </p:nvSpPr>
        <p:spPr>
          <a:xfrm>
            <a:off x="838200" y="136525"/>
            <a:ext cx="10515600" cy="1509713"/>
          </a:xfrm>
        </p:spPr>
        <p:txBody>
          <a:bodyPr>
            <a:normAutofit fontScale="90000"/>
          </a:bodyPr>
          <a:lstStyle/>
          <a:p>
            <a:pPr algn="ctr"/>
            <a:r>
              <a:rPr lang="en-CA" sz="4400" dirty="0">
                <a:effectLst/>
                <a:latin typeface="Calibri" panose="020F0502020204030204" pitchFamily="34" charset="0"/>
                <a:ea typeface="Calibri" panose="020F0502020204030204" pitchFamily="34" charset="0"/>
                <a:cs typeface="Times New Roman" panose="02020603050405020304" pitchFamily="18" charset="0"/>
              </a:rPr>
              <a:t>Junior (Grades 4-6)</a:t>
            </a:r>
            <a:br>
              <a:rPr lang="en-CA" sz="4400" dirty="0">
                <a:effectLst/>
                <a:latin typeface="Calibri" panose="020F0502020204030204" pitchFamily="34" charset="0"/>
                <a:ea typeface="Calibri" panose="020F0502020204030204" pitchFamily="34" charset="0"/>
                <a:cs typeface="Times New Roman" panose="02020603050405020304" pitchFamily="18" charset="0"/>
              </a:rPr>
            </a:br>
            <a:r>
              <a:rPr lang="en-CA" sz="4400" dirty="0">
                <a:effectLst/>
                <a:latin typeface="Calibri" panose="020F0502020204030204" pitchFamily="34" charset="0"/>
                <a:ea typeface="Calibri" panose="020F0502020204030204" pitchFamily="34" charset="0"/>
                <a:cs typeface="Times New Roman" panose="02020603050405020304" pitchFamily="18" charset="0"/>
              </a:rPr>
              <a:t>Use from home</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80EC5BD-57D1-4777-9AE1-2A370A2C7952}"/>
              </a:ext>
            </a:extLst>
          </p:cNvPr>
          <p:cNvSpPr>
            <a:spLocks noGrp="1"/>
          </p:cNvSpPr>
          <p:nvPr>
            <p:ph idx="1"/>
          </p:nvPr>
        </p:nvSpPr>
        <p:spPr>
          <a:xfrm>
            <a:off x="645253" y="1691767"/>
            <a:ext cx="10515600" cy="4351338"/>
          </a:xfrm>
        </p:spPr>
        <p:txBody>
          <a:bodyPr>
            <a:normAutofit lnSpcReduction="10000"/>
          </a:bodyPr>
          <a:lstStyle/>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Water bottles for pins</a:t>
            </a:r>
          </a:p>
          <a:p>
            <a:pPr>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R</a:t>
            </a:r>
            <a:r>
              <a:rPr lang="en-CA" dirty="0" err="1">
                <a:effectLst/>
                <a:latin typeface="Calibri" panose="020F0502020204030204" pitchFamily="34" charset="0"/>
                <a:ea typeface="Calibri" panose="020F0502020204030204" pitchFamily="34" charset="0"/>
                <a:cs typeface="Times New Roman" panose="02020603050405020304" pitchFamily="18" charset="0"/>
              </a:rPr>
              <a:t>oll</a:t>
            </a:r>
            <a:r>
              <a:rPr lang="en-CA" dirty="0">
                <a:effectLst/>
                <a:latin typeface="Calibri" panose="020F0502020204030204" pitchFamily="34" charset="0"/>
                <a:ea typeface="Calibri" panose="020F0502020204030204" pitchFamily="34" charset="0"/>
                <a:cs typeface="Times New Roman" panose="02020603050405020304" pitchFamily="18" charset="0"/>
              </a:rPr>
              <a:t> of tape</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Tape to mark spaces</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Chalk to make hop scotch activities or two square boxes…</a:t>
            </a:r>
          </a:p>
          <a:p>
            <a:pPr marL="0" marR="0">
              <a:lnSpc>
                <a:spcPct val="107000"/>
              </a:lnSpc>
              <a:spcBef>
                <a:spcPts val="0"/>
              </a:spcBef>
              <a:spcAft>
                <a:spcPts val="800"/>
              </a:spcAft>
            </a:pPr>
            <a:r>
              <a:rPr lang="en-CA" dirty="0">
                <a:effectLst/>
                <a:latin typeface="Calibri" panose="020F0502020204030204" pitchFamily="34" charset="0"/>
                <a:ea typeface="Calibri" panose="020F0502020204030204" pitchFamily="34" charset="0"/>
                <a:cs typeface="Times New Roman" panose="02020603050405020304" pitchFamily="18" charset="0"/>
              </a:rPr>
              <a:t>1 Hula Hoop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Item No: 43-505 (comes in set of 12)</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One hula hoop is $7.42CDN (US$ amount is lower)</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Soccer Ball</a:t>
            </a:r>
          </a:p>
          <a:p>
            <a:pPr lvl="1">
              <a:lnSpc>
                <a:spcPct val="107000"/>
              </a:lnSpc>
              <a:spcBef>
                <a:spcPts val="0"/>
              </a:spcBef>
            </a:pPr>
            <a:r>
              <a:rPr lang="en-CA" dirty="0">
                <a:latin typeface="Calibri" panose="020F0502020204030204" pitchFamily="34" charset="0"/>
                <a:ea typeface="Calibri" panose="020F0502020204030204" pitchFamily="34" charset="0"/>
                <a:cs typeface="Times New Roman" panose="02020603050405020304" pitchFamily="18" charset="0"/>
              </a:rPr>
              <a:t>Item No: 61-841</a:t>
            </a:r>
          </a:p>
          <a:p>
            <a:pPr lvl="1">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One soccer ball is $15.00CDN (US$ amount is lower)</a:t>
            </a:r>
          </a:p>
          <a:p>
            <a:pPr marL="457200" lvl="1">
              <a:lnSpc>
                <a:spcPct val="107000"/>
              </a:lnSpc>
              <a:spcBef>
                <a:spcPts val="0"/>
              </a:spcBef>
              <a:spcAft>
                <a:spcPts val="800"/>
              </a:spcAft>
            </a:pP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dirty="0"/>
          </a:p>
        </p:txBody>
      </p:sp>
      <p:sp>
        <p:nvSpPr>
          <p:cNvPr id="4" name="Footer Placeholder 3">
            <a:extLst>
              <a:ext uri="{FF2B5EF4-FFF2-40B4-BE49-F238E27FC236}">
                <a16:creationId xmlns:a16="http://schemas.microsoft.com/office/drawing/2014/main" id="{E4DB4762-E361-4F7E-B419-266A38AAF25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B26D939-A972-483A-A768-D005C60964BC}"/>
              </a:ext>
            </a:extLst>
          </p:cNvPr>
          <p:cNvSpPr>
            <a:spLocks noGrp="1"/>
          </p:cNvSpPr>
          <p:nvPr>
            <p:ph type="sldNum" sz="quarter" idx="12"/>
          </p:nvPr>
        </p:nvSpPr>
        <p:spPr/>
        <p:txBody>
          <a:bodyPr/>
          <a:lstStyle/>
          <a:p>
            <a:fld id="{ADE010BB-8A0A-44C6-A34B-43819450A25B}" type="slidenum">
              <a:rPr lang="en-US" smtClean="0"/>
              <a:t>53</a:t>
            </a:fld>
            <a:endParaRPr lang="en-US"/>
          </a:p>
        </p:txBody>
      </p:sp>
      <p:pic>
        <p:nvPicPr>
          <p:cNvPr id="8" name="Picture 7">
            <a:hlinkClick r:id="rId2"/>
            <a:extLst>
              <a:ext uri="{FF2B5EF4-FFF2-40B4-BE49-F238E27FC236}">
                <a16:creationId xmlns:a16="http://schemas.microsoft.com/office/drawing/2014/main" id="{4C52B1F8-52A1-49D5-A0E5-B6A56DE656B7}"/>
              </a:ext>
            </a:extLst>
          </p:cNvPr>
          <p:cNvPicPr>
            <a:picLocks noChangeAspect="1"/>
          </p:cNvPicPr>
          <p:nvPr/>
        </p:nvPicPr>
        <p:blipFill>
          <a:blip r:embed="rId3"/>
          <a:stretch>
            <a:fillRect/>
          </a:stretch>
        </p:blipFill>
        <p:spPr>
          <a:xfrm>
            <a:off x="7902430" y="3570362"/>
            <a:ext cx="2253366" cy="1391454"/>
          </a:xfrm>
          <a:prstGeom prst="rect">
            <a:avLst/>
          </a:prstGeom>
        </p:spPr>
      </p:pic>
      <p:pic>
        <p:nvPicPr>
          <p:cNvPr id="7" name="Picture 6">
            <a:extLst>
              <a:ext uri="{FF2B5EF4-FFF2-40B4-BE49-F238E27FC236}">
                <a16:creationId xmlns:a16="http://schemas.microsoft.com/office/drawing/2014/main" id="{88C76B19-BD95-43A4-A0C6-BC9986D0A721}"/>
              </a:ext>
            </a:extLst>
          </p:cNvPr>
          <p:cNvPicPr>
            <a:picLocks noChangeAspect="1"/>
          </p:cNvPicPr>
          <p:nvPr/>
        </p:nvPicPr>
        <p:blipFill>
          <a:blip r:embed="rId4"/>
          <a:stretch>
            <a:fillRect/>
          </a:stretch>
        </p:blipFill>
        <p:spPr>
          <a:xfrm>
            <a:off x="8858775" y="4970740"/>
            <a:ext cx="2116346" cy="1587260"/>
          </a:xfrm>
          <a:prstGeom prst="rect">
            <a:avLst/>
          </a:prstGeom>
        </p:spPr>
      </p:pic>
    </p:spTree>
    <p:extLst>
      <p:ext uri="{BB962C8B-B14F-4D97-AF65-F5344CB8AC3E}">
        <p14:creationId xmlns:p14="http://schemas.microsoft.com/office/powerpoint/2010/main" val="3183651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F7EF-DAA5-435D-9311-0A7C5D16C8A3}"/>
              </a:ext>
            </a:extLst>
          </p:cNvPr>
          <p:cNvSpPr>
            <a:spLocks noGrp="1"/>
          </p:cNvSpPr>
          <p:nvPr>
            <p:ph type="title"/>
          </p:nvPr>
        </p:nvSpPr>
        <p:spPr/>
        <p:txBody>
          <a:bodyPr/>
          <a:lstStyle/>
          <a:p>
            <a:pPr algn="ctr"/>
            <a:r>
              <a:rPr lang="en-CA" sz="4400" dirty="0">
                <a:effectLst/>
                <a:latin typeface="Calibri" panose="020F0502020204030204" pitchFamily="34" charset="0"/>
                <a:ea typeface="Calibri" panose="020F0502020204030204" pitchFamily="34" charset="0"/>
                <a:cs typeface="Times New Roman" panose="02020603050405020304" pitchFamily="18" charset="0"/>
              </a:rPr>
              <a:t>Junior (Grades 4-6)</a:t>
            </a:r>
            <a:br>
              <a:rPr lang="en-CA" sz="4400" dirty="0">
                <a:effectLst/>
                <a:latin typeface="Calibri" panose="020F0502020204030204" pitchFamily="34" charset="0"/>
                <a:ea typeface="Calibri" panose="020F0502020204030204" pitchFamily="34" charset="0"/>
                <a:cs typeface="Times New Roman" panose="02020603050405020304" pitchFamily="18" charset="0"/>
              </a:rPr>
            </a:br>
            <a:r>
              <a:rPr lang="en-CA" sz="4400" dirty="0">
                <a:effectLst/>
                <a:latin typeface="Calibri" panose="020F0502020204030204" pitchFamily="34" charset="0"/>
                <a:ea typeface="Calibri" panose="020F0502020204030204" pitchFamily="34" charset="0"/>
                <a:cs typeface="Times New Roman" panose="02020603050405020304" pitchFamily="18" charset="0"/>
              </a:rPr>
              <a:t>Use from home </a:t>
            </a:r>
            <a:r>
              <a:rPr lang="en-CA" sz="4400" dirty="0" err="1">
                <a:effectLst/>
                <a:latin typeface="Calibri" panose="020F0502020204030204" pitchFamily="34" charset="0"/>
                <a:ea typeface="Calibri" panose="020F0502020204030204" pitchFamily="34" charset="0"/>
                <a:cs typeface="Times New Roman" panose="02020603050405020304" pitchFamily="18" charset="0"/>
              </a:rPr>
              <a:t>Con’t</a:t>
            </a:r>
            <a:endParaRPr lang="en-US" dirty="0"/>
          </a:p>
        </p:txBody>
      </p:sp>
      <p:sp>
        <p:nvSpPr>
          <p:cNvPr id="3" name="Content Placeholder 2">
            <a:extLst>
              <a:ext uri="{FF2B5EF4-FFF2-40B4-BE49-F238E27FC236}">
                <a16:creationId xmlns:a16="http://schemas.microsoft.com/office/drawing/2014/main" id="{1F41B3D6-8594-4EDD-BFFE-391CE5BA82BF}"/>
              </a:ext>
            </a:extLst>
          </p:cNvPr>
          <p:cNvSpPr>
            <a:spLocks noGrp="1"/>
          </p:cNvSpPr>
          <p:nvPr>
            <p:ph idx="1"/>
          </p:nvPr>
        </p:nvSpPr>
        <p:spPr>
          <a:xfrm>
            <a:off x="1058321" y="1753299"/>
            <a:ext cx="10295479" cy="4423663"/>
          </a:xfrm>
        </p:spPr>
        <p:txBody>
          <a:bodyPr>
            <a:normAutofit fontScale="92500" lnSpcReduction="20000"/>
          </a:bodyPr>
          <a:lstStyle/>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Inflator</a:t>
            </a:r>
          </a:p>
          <a:p>
            <a:pPr lvl="1">
              <a:lnSpc>
                <a:spcPct val="107000"/>
              </a:lnSpc>
              <a:spcBef>
                <a:spcPts val="0"/>
              </a:spcBef>
            </a:pPr>
            <a:r>
              <a:rPr lang="en-CA" dirty="0">
                <a:latin typeface="Calibri" panose="020F0502020204030204" pitchFamily="34" charset="0"/>
                <a:ea typeface="Calibri" panose="020F0502020204030204" pitchFamily="34" charset="0"/>
                <a:cs typeface="Times New Roman" panose="02020603050405020304" pitchFamily="18" charset="0"/>
              </a:rPr>
              <a:t>Item No: 66-672</a:t>
            </a:r>
          </a:p>
          <a:p>
            <a:pPr lvl="1">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Inflator = $15CDN (US$ amount is lower)</a:t>
            </a:r>
          </a:p>
          <a:p>
            <a:pPr>
              <a:lnSpc>
                <a:spcPct val="107000"/>
              </a:lnSpc>
              <a:spcBef>
                <a:spcPts val="0"/>
              </a:spcBef>
            </a:pPr>
            <a:r>
              <a:rPr lang="en-CA" dirty="0">
                <a:latin typeface="Calibri" panose="020F0502020204030204" pitchFamily="34" charset="0"/>
                <a:ea typeface="Calibri" panose="020F0502020204030204" pitchFamily="34" charset="0"/>
                <a:cs typeface="Times New Roman" panose="02020603050405020304" pitchFamily="18" charset="0"/>
              </a:rPr>
              <a:t>Balloons</a:t>
            </a:r>
          </a:p>
          <a:p>
            <a:pPr lvl="1">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Item </a:t>
            </a:r>
            <a:r>
              <a:rPr lang="en-CA" sz="2400" dirty="0">
                <a:latin typeface="Calibri" panose="020F0502020204030204" pitchFamily="34" charset="0"/>
                <a:ea typeface="Calibri" panose="020F0502020204030204" pitchFamily="34" charset="0"/>
                <a:cs typeface="Times New Roman" panose="02020603050405020304" pitchFamily="18" charset="0"/>
              </a:rPr>
              <a:t>No: 92-570 (package of 100 12”)</a:t>
            </a:r>
          </a:p>
          <a:p>
            <a:pPr lvl="1">
              <a:lnSpc>
                <a:spcPct val="107000"/>
              </a:lnSpc>
              <a:spcBef>
                <a:spcPts val="0"/>
              </a:spcBef>
            </a:pPr>
            <a:r>
              <a:rPr lang="en-CA" sz="2400" dirty="0">
                <a:effectLst/>
                <a:latin typeface="Calibri" panose="020F0502020204030204" pitchFamily="34" charset="0"/>
                <a:ea typeface="Calibri" panose="020F0502020204030204" pitchFamily="34" charset="0"/>
                <a:cs typeface="Times New Roman" panose="02020603050405020304" pitchFamily="18" charset="0"/>
              </a:rPr>
              <a:t>100 Balloons = $13.00CDN (US$ amount is lower)</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Popsicle stick or tongue depressor</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Scoop</a:t>
            </a:r>
          </a:p>
          <a:p>
            <a:pPr lvl="1">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Item No: 58-481 (package of 6)</a:t>
            </a:r>
          </a:p>
          <a:p>
            <a:pPr lvl="1">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Scoop &amp; Ball = $11.50CDN (US$ amount is lower)</a:t>
            </a:r>
          </a:p>
          <a:p>
            <a:pPr>
              <a:lnSpc>
                <a:spcPct val="107000"/>
              </a:lnSpc>
              <a:spcBef>
                <a:spcPts val="0"/>
              </a:spcBef>
            </a:pPr>
            <a:r>
              <a:rPr lang="en-CA" dirty="0">
                <a:effectLst/>
                <a:latin typeface="Calibri" panose="020F0502020204030204" pitchFamily="34" charset="0"/>
                <a:ea typeface="Calibri" panose="020F0502020204030204" pitchFamily="34" charset="0"/>
                <a:cs typeface="Times New Roman" panose="02020603050405020304" pitchFamily="18" charset="0"/>
              </a:rPr>
              <a:t>1 pool noodle cut in half-length</a:t>
            </a:r>
          </a:p>
          <a:p>
            <a:pPr lvl="1">
              <a:lnSpc>
                <a:spcPct val="107000"/>
              </a:lnSpc>
              <a:spcBef>
                <a:spcPts val="0"/>
              </a:spcBef>
            </a:pPr>
            <a:r>
              <a:rPr lang="en-CA" dirty="0">
                <a:latin typeface="Calibri" panose="020F0502020204030204" pitchFamily="34" charset="0"/>
                <a:cs typeface="Times New Roman" panose="02020603050405020304" pitchFamily="18" charset="0"/>
              </a:rPr>
              <a:t>Item No: 86-637 (32 Full-length)</a:t>
            </a:r>
          </a:p>
          <a:p>
            <a:pPr lvl="1">
              <a:lnSpc>
                <a:spcPct val="107000"/>
              </a:lnSpc>
              <a:spcBef>
                <a:spcPts val="0"/>
              </a:spcBef>
            </a:pPr>
            <a:r>
              <a:rPr lang="en-CA" dirty="0">
                <a:latin typeface="Calibri" panose="020F0502020204030204" pitchFamily="34" charset="0"/>
                <a:cs typeface="Times New Roman" panose="02020603050405020304" pitchFamily="18" charset="0"/>
              </a:rPr>
              <a:t>1 half-length noodle = $1.95CDN (US$ amount is lower)</a:t>
            </a:r>
            <a:endParaRPr lang="en-US" dirty="0"/>
          </a:p>
        </p:txBody>
      </p:sp>
      <p:sp>
        <p:nvSpPr>
          <p:cNvPr id="4" name="Footer Placeholder 3">
            <a:extLst>
              <a:ext uri="{FF2B5EF4-FFF2-40B4-BE49-F238E27FC236}">
                <a16:creationId xmlns:a16="http://schemas.microsoft.com/office/drawing/2014/main" id="{C63F1A19-D43B-456D-8024-6CB3A3F8D67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3DBB4D0-71D5-411F-A01A-70EEBE27663C}"/>
              </a:ext>
            </a:extLst>
          </p:cNvPr>
          <p:cNvSpPr>
            <a:spLocks noGrp="1"/>
          </p:cNvSpPr>
          <p:nvPr>
            <p:ph type="sldNum" sz="quarter" idx="12"/>
          </p:nvPr>
        </p:nvSpPr>
        <p:spPr/>
        <p:txBody>
          <a:bodyPr/>
          <a:lstStyle/>
          <a:p>
            <a:fld id="{ADE010BB-8A0A-44C6-A34B-43819450A25B}" type="slidenum">
              <a:rPr lang="en-US" smtClean="0"/>
              <a:t>54</a:t>
            </a:fld>
            <a:endParaRPr lang="en-US"/>
          </a:p>
        </p:txBody>
      </p:sp>
      <p:pic>
        <p:nvPicPr>
          <p:cNvPr id="6" name="Picture 5">
            <a:extLst>
              <a:ext uri="{FF2B5EF4-FFF2-40B4-BE49-F238E27FC236}">
                <a16:creationId xmlns:a16="http://schemas.microsoft.com/office/drawing/2014/main" id="{40BC9B6A-BD20-4BBD-BED0-B1D137B79CF2}"/>
              </a:ext>
            </a:extLst>
          </p:cNvPr>
          <p:cNvPicPr>
            <a:picLocks noChangeAspect="1"/>
          </p:cNvPicPr>
          <p:nvPr/>
        </p:nvPicPr>
        <p:blipFill>
          <a:blip r:embed="rId2"/>
          <a:stretch>
            <a:fillRect/>
          </a:stretch>
        </p:blipFill>
        <p:spPr>
          <a:xfrm>
            <a:off x="9698519" y="2363865"/>
            <a:ext cx="1499746" cy="1121761"/>
          </a:xfrm>
          <a:prstGeom prst="rect">
            <a:avLst/>
          </a:prstGeom>
        </p:spPr>
      </p:pic>
      <p:pic>
        <p:nvPicPr>
          <p:cNvPr id="7" name="Picture 6">
            <a:extLst>
              <a:ext uri="{FF2B5EF4-FFF2-40B4-BE49-F238E27FC236}">
                <a16:creationId xmlns:a16="http://schemas.microsoft.com/office/drawing/2014/main" id="{1C752198-8B49-4AED-814D-210A19185B22}"/>
              </a:ext>
            </a:extLst>
          </p:cNvPr>
          <p:cNvPicPr>
            <a:picLocks noChangeAspect="1"/>
          </p:cNvPicPr>
          <p:nvPr/>
        </p:nvPicPr>
        <p:blipFill>
          <a:blip r:embed="rId3"/>
          <a:stretch>
            <a:fillRect/>
          </a:stretch>
        </p:blipFill>
        <p:spPr>
          <a:xfrm>
            <a:off x="8263360" y="3504842"/>
            <a:ext cx="1609483" cy="920576"/>
          </a:xfrm>
          <a:prstGeom prst="rect">
            <a:avLst/>
          </a:prstGeom>
        </p:spPr>
      </p:pic>
      <p:pic>
        <p:nvPicPr>
          <p:cNvPr id="10" name="Picture 9">
            <a:hlinkClick r:id="rId4"/>
            <a:extLst>
              <a:ext uri="{FF2B5EF4-FFF2-40B4-BE49-F238E27FC236}">
                <a16:creationId xmlns:a16="http://schemas.microsoft.com/office/drawing/2014/main" id="{ADC62977-BEB7-49AC-9646-B07B4C34E2AA}"/>
              </a:ext>
            </a:extLst>
          </p:cNvPr>
          <p:cNvPicPr>
            <a:picLocks noChangeAspect="1"/>
          </p:cNvPicPr>
          <p:nvPr/>
        </p:nvPicPr>
        <p:blipFill>
          <a:blip r:embed="rId5"/>
          <a:stretch>
            <a:fillRect/>
          </a:stretch>
        </p:blipFill>
        <p:spPr>
          <a:xfrm>
            <a:off x="7071920" y="1825625"/>
            <a:ext cx="1191440" cy="906289"/>
          </a:xfrm>
          <a:prstGeom prst="rect">
            <a:avLst/>
          </a:prstGeom>
        </p:spPr>
      </p:pic>
      <p:pic>
        <p:nvPicPr>
          <p:cNvPr id="3074" name="Picture 2" descr="Swimming noodle storage cart">
            <a:extLst>
              <a:ext uri="{FF2B5EF4-FFF2-40B4-BE49-F238E27FC236}">
                <a16:creationId xmlns:a16="http://schemas.microsoft.com/office/drawing/2014/main" id="{39F9FE67-20F3-43D8-94FA-E640E6C6FB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8519" y="5008228"/>
            <a:ext cx="1392053" cy="104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31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162D-DAD9-4677-B935-4395456BAE0A}"/>
              </a:ext>
            </a:extLst>
          </p:cNvPr>
          <p:cNvSpPr>
            <a:spLocks noGrp="1"/>
          </p:cNvSpPr>
          <p:nvPr>
            <p:ph type="title"/>
          </p:nvPr>
        </p:nvSpPr>
        <p:spPr/>
        <p:txBody>
          <a:bodyPr/>
          <a:lstStyle/>
          <a:p>
            <a:pPr algn="ctr"/>
            <a:r>
              <a:rPr lang="en-CA" dirty="0"/>
              <a:t>Web Resources</a:t>
            </a:r>
            <a:endParaRPr lang="en-US" dirty="0"/>
          </a:p>
        </p:txBody>
      </p:sp>
      <p:sp>
        <p:nvSpPr>
          <p:cNvPr id="3" name="Content Placeholder 2">
            <a:extLst>
              <a:ext uri="{FF2B5EF4-FFF2-40B4-BE49-F238E27FC236}">
                <a16:creationId xmlns:a16="http://schemas.microsoft.com/office/drawing/2014/main" id="{27C1118F-D7AB-4B8E-96C5-701F6420FD9B}"/>
              </a:ext>
            </a:extLst>
          </p:cNvPr>
          <p:cNvSpPr>
            <a:spLocks noGrp="1"/>
          </p:cNvSpPr>
          <p:nvPr>
            <p:ph idx="1"/>
          </p:nvPr>
        </p:nvSpPr>
        <p:spPr/>
        <p:txBody>
          <a:bodyPr>
            <a:normAutofit fontScale="92500" lnSpcReduction="20000"/>
          </a:bodyPr>
          <a:lstStyle/>
          <a:p>
            <a:r>
              <a:rPr lang="en-CA" dirty="0"/>
              <a:t>Canadago4sport:</a:t>
            </a:r>
          </a:p>
          <a:p>
            <a:pPr lvl="1"/>
            <a:r>
              <a:rPr lang="en-CA" dirty="0"/>
              <a:t>600+ game docs and 250+ game videos</a:t>
            </a:r>
            <a:endParaRPr lang="en-US" dirty="0"/>
          </a:p>
          <a:p>
            <a:pPr lvl="2"/>
            <a:r>
              <a:rPr lang="en-CA" u="sng" dirty="0">
                <a:hlinkClick r:id="rId2"/>
              </a:rPr>
              <a:t>www.canadago4sport.com</a:t>
            </a:r>
            <a:endParaRPr lang="en-CA" u="sng" dirty="0"/>
          </a:p>
          <a:p>
            <a:pPr lvl="1"/>
            <a:r>
              <a:rPr lang="en-CA" u="sng" dirty="0"/>
              <a:t>Nearly 50 different ladder activities</a:t>
            </a:r>
          </a:p>
          <a:p>
            <a:pPr lvl="2"/>
            <a:r>
              <a:rPr lang="en-US" dirty="0">
                <a:hlinkClick r:id="rId3"/>
              </a:rPr>
              <a:t>https://www.canadago4sport.com/agility-ladders</a:t>
            </a:r>
            <a:endParaRPr lang="en-CA" u="sng" dirty="0"/>
          </a:p>
          <a:p>
            <a:r>
              <a:rPr lang="en-CA" dirty="0"/>
              <a:t>Gopher Sport:</a:t>
            </a:r>
          </a:p>
          <a:p>
            <a:pPr lvl="1"/>
            <a:r>
              <a:rPr lang="en-CA" dirty="0"/>
              <a:t>Order from over 12 different ladders</a:t>
            </a:r>
          </a:p>
          <a:p>
            <a:pPr lvl="2"/>
            <a:r>
              <a:rPr lang="en-US" dirty="0">
                <a:hlinkClick r:id="rId4"/>
              </a:rPr>
              <a:t>https://www.gophersport.com/fitness/saq?tag=agility</a:t>
            </a:r>
            <a:endParaRPr lang="en-US" dirty="0"/>
          </a:p>
          <a:p>
            <a:pPr lvl="1"/>
            <a:r>
              <a:rPr lang="en-US" dirty="0"/>
              <a:t>Order from hundreds of equipment ideas.</a:t>
            </a:r>
          </a:p>
          <a:p>
            <a:pPr lvl="2"/>
            <a:r>
              <a:rPr lang="en-US" dirty="0">
                <a:hlinkClick r:id="rId5"/>
              </a:rPr>
              <a:t>https://www.gophersport.com/</a:t>
            </a:r>
            <a:endParaRPr lang="en-US" dirty="0"/>
          </a:p>
          <a:p>
            <a:pPr lvl="1"/>
            <a:r>
              <a:rPr lang="en-US" dirty="0"/>
              <a:t>Unconditional 100% satisfaction guarantee</a:t>
            </a:r>
          </a:p>
          <a:p>
            <a:pPr lvl="2"/>
            <a:r>
              <a:rPr lang="en-CA" dirty="0"/>
              <a:t>Your satisfaction is our #1 concern! If you are not satisfied with any product you buy from us, we'll simply replace it or refund your money. No questions. No hassles. No exclusions. No kidding!</a:t>
            </a:r>
            <a:endParaRPr lang="en-US" dirty="0"/>
          </a:p>
          <a:p>
            <a:pPr lvl="3"/>
            <a:endParaRPr lang="en-CA" u="sng" dirty="0"/>
          </a:p>
          <a:p>
            <a:pPr lvl="2"/>
            <a:endParaRPr lang="en-US" dirty="0"/>
          </a:p>
        </p:txBody>
      </p:sp>
      <p:sp>
        <p:nvSpPr>
          <p:cNvPr id="5" name="Slide Number Placeholder 4">
            <a:extLst>
              <a:ext uri="{FF2B5EF4-FFF2-40B4-BE49-F238E27FC236}">
                <a16:creationId xmlns:a16="http://schemas.microsoft.com/office/drawing/2014/main" id="{F5B0B285-544E-472E-B48D-FEB65263661D}"/>
              </a:ext>
            </a:extLst>
          </p:cNvPr>
          <p:cNvSpPr>
            <a:spLocks noGrp="1"/>
          </p:cNvSpPr>
          <p:nvPr>
            <p:ph type="sldNum" sz="quarter" idx="12"/>
          </p:nvPr>
        </p:nvSpPr>
        <p:spPr/>
        <p:txBody>
          <a:bodyPr/>
          <a:lstStyle/>
          <a:p>
            <a:fld id="{DAD668B3-27DE-4A01-AC0B-B8E159C12DA4}" type="slidenum">
              <a:rPr lang="en-US" smtClean="0"/>
              <a:t>55</a:t>
            </a:fld>
            <a:endParaRPr lang="en-US"/>
          </a:p>
        </p:txBody>
      </p:sp>
      <p:sp>
        <p:nvSpPr>
          <p:cNvPr id="4" name="Footer Placeholder 3">
            <a:extLst>
              <a:ext uri="{FF2B5EF4-FFF2-40B4-BE49-F238E27FC236}">
                <a16:creationId xmlns:a16="http://schemas.microsoft.com/office/drawing/2014/main" id="{664D7DBB-883F-4051-AF4E-8AF611843E5C}"/>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32330306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5C02-F8CD-49B1-9BEE-A5ECF9D50ECA}"/>
              </a:ext>
            </a:extLst>
          </p:cNvPr>
          <p:cNvSpPr>
            <a:spLocks noGrp="1"/>
          </p:cNvSpPr>
          <p:nvPr>
            <p:ph type="title"/>
          </p:nvPr>
        </p:nvSpPr>
        <p:spPr/>
        <p:txBody>
          <a:bodyPr/>
          <a:lstStyle/>
          <a:p>
            <a:pPr algn="ctr"/>
            <a:r>
              <a:rPr lang="en-CA" dirty="0"/>
              <a:t>Pinterest and YouTube</a:t>
            </a:r>
            <a:endParaRPr lang="en-US" dirty="0"/>
          </a:p>
        </p:txBody>
      </p:sp>
      <p:sp>
        <p:nvSpPr>
          <p:cNvPr id="3" name="Content Placeholder 2">
            <a:extLst>
              <a:ext uri="{FF2B5EF4-FFF2-40B4-BE49-F238E27FC236}">
                <a16:creationId xmlns:a16="http://schemas.microsoft.com/office/drawing/2014/main" id="{0A1D999B-CCEB-48A7-A344-55905263524D}"/>
              </a:ext>
            </a:extLst>
          </p:cNvPr>
          <p:cNvSpPr>
            <a:spLocks noGrp="1"/>
          </p:cNvSpPr>
          <p:nvPr>
            <p:ph idx="1"/>
          </p:nvPr>
        </p:nvSpPr>
        <p:spPr/>
        <p:txBody>
          <a:bodyPr/>
          <a:lstStyle/>
          <a:p>
            <a:pPr lvl="2"/>
            <a:endParaRPr lang="en-US" dirty="0"/>
          </a:p>
          <a:p>
            <a:pPr lvl="1"/>
            <a:r>
              <a:rPr lang="en-CA" dirty="0"/>
              <a:t>Pinterest:</a:t>
            </a:r>
            <a:endParaRPr lang="en-US" dirty="0"/>
          </a:p>
          <a:p>
            <a:pPr lvl="2"/>
            <a:r>
              <a:rPr lang="en-CA" dirty="0"/>
              <a:t>23 boards, and 600+ pins</a:t>
            </a:r>
            <a:endParaRPr lang="en-US" dirty="0"/>
          </a:p>
          <a:p>
            <a:pPr lvl="2"/>
            <a:r>
              <a:rPr lang="en-CA" dirty="0"/>
              <a:t>Follow at </a:t>
            </a:r>
            <a:r>
              <a:rPr lang="en-US" u="sng" dirty="0">
                <a:hlinkClick r:id="rId2"/>
              </a:rPr>
              <a:t>https://www.pinterest.ca/canadago4sport/</a:t>
            </a:r>
            <a:endParaRPr lang="en-US" dirty="0"/>
          </a:p>
          <a:p>
            <a:pPr lvl="1"/>
            <a:r>
              <a:rPr lang="en-US" dirty="0"/>
              <a:t>YouTube: </a:t>
            </a:r>
          </a:p>
          <a:p>
            <a:pPr lvl="2"/>
            <a:r>
              <a:rPr lang="en-US" dirty="0"/>
              <a:t>330+ videos</a:t>
            </a:r>
          </a:p>
          <a:p>
            <a:pPr lvl="2"/>
            <a:r>
              <a:rPr lang="en-US" dirty="0"/>
              <a:t>Subscribe at </a:t>
            </a:r>
            <a:r>
              <a:rPr lang="en-US" u="sng" dirty="0">
                <a:hlinkClick r:id="rId3"/>
              </a:rPr>
              <a:t>https://www.youtube.com/c/canadago4sport/</a:t>
            </a:r>
            <a:endParaRPr lang="en-US" u="sng" dirty="0"/>
          </a:p>
          <a:p>
            <a:pPr marL="0" indent="0">
              <a:buNone/>
            </a:pPr>
            <a:endParaRPr lang="en-US" dirty="0"/>
          </a:p>
        </p:txBody>
      </p:sp>
      <p:sp>
        <p:nvSpPr>
          <p:cNvPr id="4" name="Slide Number Placeholder 3">
            <a:extLst>
              <a:ext uri="{FF2B5EF4-FFF2-40B4-BE49-F238E27FC236}">
                <a16:creationId xmlns:a16="http://schemas.microsoft.com/office/drawing/2014/main" id="{EA99B4A3-558B-462E-BDA7-6C4854174602}"/>
              </a:ext>
            </a:extLst>
          </p:cNvPr>
          <p:cNvSpPr>
            <a:spLocks noGrp="1"/>
          </p:cNvSpPr>
          <p:nvPr>
            <p:ph type="sldNum" sz="quarter" idx="12"/>
          </p:nvPr>
        </p:nvSpPr>
        <p:spPr/>
        <p:txBody>
          <a:bodyPr/>
          <a:lstStyle/>
          <a:p>
            <a:fld id="{DAD668B3-27DE-4A01-AC0B-B8E159C12DA4}" type="slidenum">
              <a:rPr lang="en-US" smtClean="0"/>
              <a:t>56</a:t>
            </a:fld>
            <a:endParaRPr lang="en-US"/>
          </a:p>
        </p:txBody>
      </p:sp>
      <p:sp>
        <p:nvSpPr>
          <p:cNvPr id="5" name="Footer Placeholder 4">
            <a:extLst>
              <a:ext uri="{FF2B5EF4-FFF2-40B4-BE49-F238E27FC236}">
                <a16:creationId xmlns:a16="http://schemas.microsoft.com/office/drawing/2014/main" id="{FD83F35B-7D5D-42B4-9F75-DF4374CD3C68}"/>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1678897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53CB-B9DE-4ED0-AB8C-EF828697938C}"/>
              </a:ext>
            </a:extLst>
          </p:cNvPr>
          <p:cNvSpPr>
            <a:spLocks noGrp="1"/>
          </p:cNvSpPr>
          <p:nvPr>
            <p:ph type="title"/>
          </p:nvPr>
        </p:nvSpPr>
        <p:spPr/>
        <p:txBody>
          <a:bodyPr/>
          <a:lstStyle/>
          <a:p>
            <a:pPr algn="ctr"/>
            <a:r>
              <a:rPr lang="en-CA" dirty="0"/>
              <a:t>Social Media and Further Questions</a:t>
            </a:r>
            <a:endParaRPr lang="en-US" dirty="0"/>
          </a:p>
        </p:txBody>
      </p:sp>
      <p:sp>
        <p:nvSpPr>
          <p:cNvPr id="3" name="Content Placeholder 2">
            <a:extLst>
              <a:ext uri="{FF2B5EF4-FFF2-40B4-BE49-F238E27FC236}">
                <a16:creationId xmlns:a16="http://schemas.microsoft.com/office/drawing/2014/main" id="{4FB93E40-A209-4707-85DF-C53AFFFD6226}"/>
              </a:ext>
            </a:extLst>
          </p:cNvPr>
          <p:cNvSpPr>
            <a:spLocks noGrp="1"/>
          </p:cNvSpPr>
          <p:nvPr>
            <p:ph idx="1"/>
          </p:nvPr>
        </p:nvSpPr>
        <p:spPr/>
        <p:txBody>
          <a:bodyPr/>
          <a:lstStyle/>
          <a:p>
            <a:pPr lvl="2"/>
            <a:endParaRPr lang="en-US" dirty="0"/>
          </a:p>
          <a:p>
            <a:pPr lvl="1"/>
            <a:r>
              <a:rPr lang="en-US" dirty="0"/>
              <a:t>Twitter &amp; Instagram: </a:t>
            </a:r>
          </a:p>
          <a:p>
            <a:pPr lvl="2"/>
            <a:r>
              <a:rPr lang="en-US" dirty="0"/>
              <a:t>Tuesday (sometimes other days) posts</a:t>
            </a:r>
          </a:p>
          <a:p>
            <a:pPr lvl="2"/>
            <a:r>
              <a:rPr lang="en-US" dirty="0"/>
              <a:t>Follow at</a:t>
            </a:r>
            <a:r>
              <a:rPr lang="en-US" b="1" dirty="0"/>
              <a:t> </a:t>
            </a:r>
            <a:r>
              <a:rPr lang="en-US" dirty="0"/>
              <a:t>@canadago4sport</a:t>
            </a:r>
          </a:p>
          <a:p>
            <a:pPr lvl="1"/>
            <a:r>
              <a:rPr lang="en-US" dirty="0"/>
              <a:t>Love to hear from you:</a:t>
            </a:r>
          </a:p>
          <a:p>
            <a:pPr lvl="2"/>
            <a:r>
              <a:rPr lang="en-US" dirty="0"/>
              <a:t>JOHNBYL50@gmail.com</a:t>
            </a:r>
          </a:p>
          <a:p>
            <a:endParaRPr lang="en-US" dirty="0"/>
          </a:p>
        </p:txBody>
      </p:sp>
      <p:sp>
        <p:nvSpPr>
          <p:cNvPr id="5" name="Slide Number Placeholder 4">
            <a:extLst>
              <a:ext uri="{FF2B5EF4-FFF2-40B4-BE49-F238E27FC236}">
                <a16:creationId xmlns:a16="http://schemas.microsoft.com/office/drawing/2014/main" id="{EFD621CE-1307-4404-8785-525FE1FE21D6}"/>
              </a:ext>
            </a:extLst>
          </p:cNvPr>
          <p:cNvSpPr>
            <a:spLocks noGrp="1"/>
          </p:cNvSpPr>
          <p:nvPr>
            <p:ph type="sldNum" sz="quarter" idx="12"/>
          </p:nvPr>
        </p:nvSpPr>
        <p:spPr/>
        <p:txBody>
          <a:bodyPr/>
          <a:lstStyle/>
          <a:p>
            <a:fld id="{DAD668B3-27DE-4A01-AC0B-B8E159C12DA4}" type="slidenum">
              <a:rPr lang="en-US" smtClean="0"/>
              <a:t>57</a:t>
            </a:fld>
            <a:endParaRPr lang="en-US"/>
          </a:p>
        </p:txBody>
      </p:sp>
      <p:sp>
        <p:nvSpPr>
          <p:cNvPr id="4" name="Footer Placeholder 3">
            <a:extLst>
              <a:ext uri="{FF2B5EF4-FFF2-40B4-BE49-F238E27FC236}">
                <a16:creationId xmlns:a16="http://schemas.microsoft.com/office/drawing/2014/main" id="{77791DC5-CC33-47B1-AD26-2B23E4E3710D}"/>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2678710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7D3A-8091-4F06-8890-94BFCAF7D903}"/>
              </a:ext>
            </a:extLst>
          </p:cNvPr>
          <p:cNvSpPr>
            <a:spLocks noGrp="1"/>
          </p:cNvSpPr>
          <p:nvPr>
            <p:ph type="title"/>
          </p:nvPr>
        </p:nvSpPr>
        <p:spPr/>
        <p:txBody>
          <a:bodyPr/>
          <a:lstStyle/>
          <a:p>
            <a:pPr algn="ctr"/>
            <a:r>
              <a:rPr lang="en-CA" dirty="0"/>
              <a:t>With thanks</a:t>
            </a:r>
            <a:endParaRPr lang="en-US" dirty="0"/>
          </a:p>
        </p:txBody>
      </p:sp>
      <p:sp>
        <p:nvSpPr>
          <p:cNvPr id="3" name="Content Placeholder 2">
            <a:extLst>
              <a:ext uri="{FF2B5EF4-FFF2-40B4-BE49-F238E27FC236}">
                <a16:creationId xmlns:a16="http://schemas.microsoft.com/office/drawing/2014/main" id="{B5E65A1C-5D7C-45DF-91F8-E4A82FE7B2EB}"/>
              </a:ext>
            </a:extLst>
          </p:cNvPr>
          <p:cNvSpPr>
            <a:spLocks noGrp="1"/>
          </p:cNvSpPr>
          <p:nvPr>
            <p:ph idx="1"/>
          </p:nvPr>
        </p:nvSpPr>
        <p:spPr/>
        <p:txBody>
          <a:bodyPr>
            <a:normAutofit fontScale="92500" lnSpcReduction="10000"/>
          </a:bodyPr>
          <a:lstStyle/>
          <a:p>
            <a:pPr marL="0" indent="0" algn="ctr">
              <a:buNone/>
            </a:pPr>
            <a:endParaRPr lang="en-CA" sz="3600" dirty="0"/>
          </a:p>
          <a:p>
            <a:pPr algn="ctr"/>
            <a:r>
              <a:rPr lang="en-CA" sz="3600" dirty="0"/>
              <a:t>To all of the wonderful people </a:t>
            </a:r>
          </a:p>
          <a:p>
            <a:pPr marL="0" indent="0" algn="ctr">
              <a:buNone/>
            </a:pPr>
            <a:r>
              <a:rPr lang="en-CA" sz="3600" dirty="0"/>
              <a:t>who inspire each other </a:t>
            </a:r>
          </a:p>
          <a:p>
            <a:pPr marL="0" indent="0" algn="ctr">
              <a:buNone/>
            </a:pPr>
            <a:r>
              <a:rPr lang="en-CA" sz="3600" dirty="0"/>
              <a:t>at conferences and other places!</a:t>
            </a:r>
          </a:p>
          <a:p>
            <a:pPr marL="0" indent="0" algn="ctr">
              <a:buNone/>
            </a:pPr>
            <a:endParaRPr lang="en-CA" sz="3600" dirty="0"/>
          </a:p>
          <a:p>
            <a:pPr algn="ctr"/>
            <a:r>
              <a:rPr lang="en-CA" sz="3600" dirty="0"/>
              <a:t>To Gopher Sport</a:t>
            </a:r>
            <a:r>
              <a:rPr lang="en-US" sz="3600" dirty="0"/>
              <a:t> </a:t>
            </a:r>
          </a:p>
          <a:p>
            <a:pPr marL="0" indent="0" algn="ctr">
              <a:buNone/>
            </a:pPr>
            <a:r>
              <a:rPr lang="en-US" sz="3600" dirty="0"/>
              <a:t>for their innovative products </a:t>
            </a:r>
          </a:p>
          <a:p>
            <a:pPr marL="0" indent="0" algn="ctr">
              <a:buNone/>
            </a:pPr>
            <a:r>
              <a:rPr lang="en-US" sz="3600" dirty="0"/>
              <a:t>and high quality equipment!</a:t>
            </a:r>
            <a:endParaRPr lang="en-CA" sz="3600" dirty="0"/>
          </a:p>
        </p:txBody>
      </p:sp>
      <p:sp>
        <p:nvSpPr>
          <p:cNvPr id="4" name="Footer Placeholder 3">
            <a:extLst>
              <a:ext uri="{FF2B5EF4-FFF2-40B4-BE49-F238E27FC236}">
                <a16:creationId xmlns:a16="http://schemas.microsoft.com/office/drawing/2014/main" id="{6A73CE12-8467-4542-9CE0-C5FF698E980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BFB91A-E118-42D2-B87F-496199E97306}"/>
              </a:ext>
            </a:extLst>
          </p:cNvPr>
          <p:cNvSpPr>
            <a:spLocks noGrp="1"/>
          </p:cNvSpPr>
          <p:nvPr>
            <p:ph type="sldNum" sz="quarter" idx="12"/>
          </p:nvPr>
        </p:nvSpPr>
        <p:spPr/>
        <p:txBody>
          <a:bodyPr/>
          <a:lstStyle/>
          <a:p>
            <a:fld id="{DAD668B3-27DE-4A01-AC0B-B8E159C12DA4}" type="slidenum">
              <a:rPr lang="en-US" smtClean="0"/>
              <a:t>58</a:t>
            </a:fld>
            <a:endParaRPr lang="en-US"/>
          </a:p>
        </p:txBody>
      </p:sp>
    </p:spTree>
    <p:extLst>
      <p:ext uri="{BB962C8B-B14F-4D97-AF65-F5344CB8AC3E}">
        <p14:creationId xmlns:p14="http://schemas.microsoft.com/office/powerpoint/2010/main" val="3508399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F848-CF5B-4B6E-AE95-70A513443D35}"/>
              </a:ext>
            </a:extLst>
          </p:cNvPr>
          <p:cNvSpPr>
            <a:spLocks noGrp="1"/>
          </p:cNvSpPr>
          <p:nvPr>
            <p:ph type="title"/>
          </p:nvPr>
        </p:nvSpPr>
        <p:spPr/>
        <p:txBody>
          <a:bodyPr/>
          <a:lstStyle/>
          <a:p>
            <a:pPr algn="ctr"/>
            <a:r>
              <a:rPr lang="en-CA" dirty="0"/>
              <a:t>Download slides at:</a:t>
            </a:r>
            <a:endParaRPr lang="en-US" dirty="0"/>
          </a:p>
        </p:txBody>
      </p:sp>
      <p:sp>
        <p:nvSpPr>
          <p:cNvPr id="3" name="Content Placeholder 2">
            <a:extLst>
              <a:ext uri="{FF2B5EF4-FFF2-40B4-BE49-F238E27FC236}">
                <a16:creationId xmlns:a16="http://schemas.microsoft.com/office/drawing/2014/main" id="{22AFB2D6-85F1-427E-8FB6-728FD94FE529}"/>
              </a:ext>
            </a:extLst>
          </p:cNvPr>
          <p:cNvSpPr>
            <a:spLocks noGrp="1"/>
          </p:cNvSpPr>
          <p:nvPr>
            <p:ph idx="1"/>
          </p:nvPr>
        </p:nvSpPr>
        <p:spPr/>
        <p:txBody>
          <a:bodyPr/>
          <a:lstStyle/>
          <a:p>
            <a:pPr marL="0" indent="0" algn="ctr">
              <a:buNone/>
            </a:pPr>
            <a:endParaRPr lang="en-CA" dirty="0"/>
          </a:p>
          <a:p>
            <a:pPr marL="0" indent="0" algn="ctr">
              <a:buNone/>
            </a:pPr>
            <a:endParaRPr lang="en-CA" dirty="0"/>
          </a:p>
          <a:p>
            <a:pPr marL="0" indent="0" algn="ctr">
              <a:buNone/>
            </a:pPr>
            <a:r>
              <a:rPr lang="en-US" dirty="0">
                <a:hlinkClick r:id="rId2"/>
              </a:rPr>
              <a:t>https://www.canadago4sport.com/conferences-and-workshops</a:t>
            </a:r>
            <a:endParaRPr lang="en-CA" dirty="0"/>
          </a:p>
        </p:txBody>
      </p:sp>
      <p:sp>
        <p:nvSpPr>
          <p:cNvPr id="4" name="Footer Placeholder 3">
            <a:extLst>
              <a:ext uri="{FF2B5EF4-FFF2-40B4-BE49-F238E27FC236}">
                <a16:creationId xmlns:a16="http://schemas.microsoft.com/office/drawing/2014/main" id="{883EE27A-DF08-4AEC-A1A7-77B7A858159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09496C3-B115-4A3B-BDDD-E3C62296C0AA}"/>
              </a:ext>
            </a:extLst>
          </p:cNvPr>
          <p:cNvSpPr>
            <a:spLocks noGrp="1"/>
          </p:cNvSpPr>
          <p:nvPr>
            <p:ph type="sldNum" sz="quarter" idx="12"/>
          </p:nvPr>
        </p:nvSpPr>
        <p:spPr/>
        <p:txBody>
          <a:bodyPr/>
          <a:lstStyle/>
          <a:p>
            <a:fld id="{DAD668B3-27DE-4A01-AC0B-B8E159C12DA4}" type="slidenum">
              <a:rPr lang="en-US" smtClean="0"/>
              <a:t>59</a:t>
            </a:fld>
            <a:endParaRPr lang="en-US"/>
          </a:p>
        </p:txBody>
      </p:sp>
    </p:spTree>
    <p:extLst>
      <p:ext uri="{BB962C8B-B14F-4D97-AF65-F5344CB8AC3E}">
        <p14:creationId xmlns:p14="http://schemas.microsoft.com/office/powerpoint/2010/main" val="3577047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9486-FC15-428E-95CE-AD3214F73313}"/>
              </a:ext>
            </a:extLst>
          </p:cNvPr>
          <p:cNvSpPr>
            <a:spLocks noGrp="1"/>
          </p:cNvSpPr>
          <p:nvPr>
            <p:ph type="title"/>
          </p:nvPr>
        </p:nvSpPr>
        <p:spPr>
          <a:xfrm>
            <a:off x="838200" y="365124"/>
            <a:ext cx="10515600" cy="2554245"/>
          </a:xfrm>
        </p:spPr>
        <p:txBody>
          <a:bodyPr>
            <a:normAutofit/>
          </a:bodyPr>
          <a:lstStyle/>
          <a:p>
            <a:pPr marR="0" lvl="0" algn="ctr">
              <a:lnSpc>
                <a:spcPct val="107000"/>
              </a:lnSpc>
              <a:spcBef>
                <a:spcPts val="0"/>
              </a:spcBef>
              <a:spcAft>
                <a:spcPts val="0"/>
              </a:spcAft>
              <a:tabLst>
                <a:tab pos="1371600" algn="l"/>
              </a:tabLst>
            </a:pPr>
            <a:r>
              <a:rPr lang="en-US" sz="4000" dirty="0">
                <a:effectLst/>
                <a:latin typeface="Calibri" panose="020F0502020204030204" pitchFamily="34" charset="0"/>
                <a:ea typeface="Times New Roman" panose="02020603050405020304" pitchFamily="18" charset="0"/>
                <a:cs typeface="Calibri" panose="020F0502020204030204" pitchFamily="34" charset="0"/>
              </a:rPr>
              <a:t>Hula Hoop Horseshoe Race </a:t>
            </a:r>
            <a:br>
              <a:rPr lang="en-US" sz="4000" dirty="0">
                <a:effectLst/>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https://youtu.be/D-lAsMyun3M</a:t>
            </a:r>
            <a:br>
              <a:rPr lang="en-US" sz="27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br>
            <a:r>
              <a:rPr lang="en-US" sz="27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https://www.canadago4sport.com/Target1/Hula-Hoop-Horseshoes-Race</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Hula Hoop Horseshoe Race">
            <a:hlinkClick r:id="" action="ppaction://media"/>
            <a:extLst>
              <a:ext uri="{FF2B5EF4-FFF2-40B4-BE49-F238E27FC236}">
                <a16:creationId xmlns:a16="http://schemas.microsoft.com/office/drawing/2014/main" id="{32F45645-8F81-48E2-B289-2F1BC1682C62}"/>
              </a:ext>
            </a:extLst>
          </p:cNvPr>
          <p:cNvPicPr>
            <a:picLocks noGrp="1" noRot="1" noChangeAspect="1"/>
          </p:cNvPicPr>
          <p:nvPr>
            <p:ph idx="1"/>
            <a:videoFile r:link="rId1"/>
          </p:nvPr>
        </p:nvPicPr>
        <p:blipFill>
          <a:blip r:embed="rId4"/>
          <a:stretch>
            <a:fillRect/>
          </a:stretch>
        </p:blipFill>
        <p:spPr>
          <a:xfrm>
            <a:off x="2968625" y="2659063"/>
            <a:ext cx="6254750" cy="3517900"/>
          </a:xfrm>
          <a:prstGeom prst="rect">
            <a:avLst/>
          </a:prstGeom>
        </p:spPr>
      </p:pic>
      <p:sp>
        <p:nvSpPr>
          <p:cNvPr id="4" name="Footer Placeholder 3">
            <a:extLst>
              <a:ext uri="{FF2B5EF4-FFF2-40B4-BE49-F238E27FC236}">
                <a16:creationId xmlns:a16="http://schemas.microsoft.com/office/drawing/2014/main" id="{1447B13A-F96D-43DC-9499-5D0C77996F7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0A7395-5026-4124-B97A-5D999A251C22}"/>
              </a:ext>
            </a:extLst>
          </p:cNvPr>
          <p:cNvSpPr>
            <a:spLocks noGrp="1"/>
          </p:cNvSpPr>
          <p:nvPr>
            <p:ph type="sldNum" sz="quarter" idx="12"/>
          </p:nvPr>
        </p:nvSpPr>
        <p:spPr/>
        <p:txBody>
          <a:bodyPr/>
          <a:lstStyle/>
          <a:p>
            <a:fld id="{ADE010BB-8A0A-44C6-A34B-43819450A25B}" type="slidenum">
              <a:rPr lang="en-US" smtClean="0"/>
              <a:t>6</a:t>
            </a:fld>
            <a:endParaRPr lang="en-US"/>
          </a:p>
        </p:txBody>
      </p:sp>
    </p:spTree>
    <p:extLst>
      <p:ext uri="{BB962C8B-B14F-4D97-AF65-F5344CB8AC3E}">
        <p14:creationId xmlns:p14="http://schemas.microsoft.com/office/powerpoint/2010/main" val="259169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433-E236-4188-B063-235E91B23D84}"/>
              </a:ext>
            </a:extLst>
          </p:cNvPr>
          <p:cNvSpPr>
            <a:spLocks noGrp="1"/>
          </p:cNvSpPr>
          <p:nvPr>
            <p:ph type="title"/>
          </p:nvPr>
        </p:nvSpPr>
        <p:spPr>
          <a:xfrm>
            <a:off x="838200" y="365125"/>
            <a:ext cx="10515600" cy="2872598"/>
          </a:xfrm>
        </p:spPr>
        <p:txBody>
          <a:bodyPr>
            <a:normAutofit/>
          </a:bodyPr>
          <a:lstStyle/>
          <a:p>
            <a:pPr algn="ctr"/>
            <a:r>
              <a:rPr lang="en-CA" sz="3600" b="1" dirty="0">
                <a:effectLst/>
                <a:latin typeface="Calibri" panose="020F0502020204030204" pitchFamily="34" charset="0"/>
                <a:ea typeface="Calibri" panose="020F0502020204030204" pitchFamily="34" charset="0"/>
                <a:cs typeface="Times New Roman" panose="02020603050405020304" pitchFamily="18" charset="0"/>
              </a:rPr>
              <a:t>Net/Wall Activities</a:t>
            </a:r>
            <a:br>
              <a:rPr lang="en-CA"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dirty="0">
                <a:effectLst/>
                <a:latin typeface="Calibri" panose="020F0502020204030204" pitchFamily="34" charset="0"/>
                <a:ea typeface="Calibri" panose="020F0502020204030204" pitchFamily="34" charset="0"/>
                <a:cs typeface="Times New Roman" panose="02020603050405020304" pitchFamily="18" charset="0"/>
              </a:rPr>
              <a:t>Two square (use a much lighter ball than a stability ball)</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https://www.canadago4sport.com/Net/Two-Square-Stability-Ball</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Two Square With Target">
            <a:hlinkClick r:id="" action="ppaction://media"/>
            <a:extLst>
              <a:ext uri="{FF2B5EF4-FFF2-40B4-BE49-F238E27FC236}">
                <a16:creationId xmlns:a16="http://schemas.microsoft.com/office/drawing/2014/main" id="{5BA7E8BF-C3D3-4907-B4AC-A51E72B776B1}"/>
              </a:ext>
            </a:extLst>
          </p:cNvPr>
          <p:cNvPicPr>
            <a:picLocks noGrp="1" noRot="1" noChangeAspect="1"/>
          </p:cNvPicPr>
          <p:nvPr>
            <p:ph idx="1"/>
            <a:videoFile r:link="rId1"/>
          </p:nvPr>
        </p:nvPicPr>
        <p:blipFill>
          <a:blip r:embed="rId4"/>
          <a:stretch>
            <a:fillRect/>
          </a:stretch>
        </p:blipFill>
        <p:spPr>
          <a:xfrm>
            <a:off x="3397541" y="2316523"/>
            <a:ext cx="5174959" cy="3877902"/>
          </a:xfrm>
          <a:prstGeom prst="rect">
            <a:avLst/>
          </a:prstGeom>
        </p:spPr>
      </p:pic>
      <p:sp>
        <p:nvSpPr>
          <p:cNvPr id="4" name="Footer Placeholder 3">
            <a:extLst>
              <a:ext uri="{FF2B5EF4-FFF2-40B4-BE49-F238E27FC236}">
                <a16:creationId xmlns:a16="http://schemas.microsoft.com/office/drawing/2014/main" id="{3722045B-4CC3-4F7C-95E2-A90662314F3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B6F2501-81E4-4FE2-9361-07E2F55B174D}"/>
              </a:ext>
            </a:extLst>
          </p:cNvPr>
          <p:cNvSpPr>
            <a:spLocks noGrp="1"/>
          </p:cNvSpPr>
          <p:nvPr>
            <p:ph type="sldNum" sz="quarter" idx="12"/>
          </p:nvPr>
        </p:nvSpPr>
        <p:spPr/>
        <p:txBody>
          <a:bodyPr/>
          <a:lstStyle/>
          <a:p>
            <a:fld id="{ADE010BB-8A0A-44C6-A34B-43819450A25B}" type="slidenum">
              <a:rPr lang="en-US" smtClean="0"/>
              <a:t>7</a:t>
            </a:fld>
            <a:endParaRPr lang="en-US"/>
          </a:p>
        </p:txBody>
      </p:sp>
    </p:spTree>
    <p:extLst>
      <p:ext uri="{BB962C8B-B14F-4D97-AF65-F5344CB8AC3E}">
        <p14:creationId xmlns:p14="http://schemas.microsoft.com/office/powerpoint/2010/main" val="132579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A764-EBA0-432D-903B-C7839CA7C51D}"/>
              </a:ext>
            </a:extLst>
          </p:cNvPr>
          <p:cNvSpPr>
            <a:spLocks noGrp="1"/>
          </p:cNvSpPr>
          <p:nvPr>
            <p:ph type="title"/>
          </p:nvPr>
        </p:nvSpPr>
        <p:spPr>
          <a:xfrm>
            <a:off x="838200" y="365125"/>
            <a:ext cx="10515600" cy="2172802"/>
          </a:xfrm>
        </p:spPr>
        <p:txBody>
          <a:bodyPr>
            <a:noAutofit/>
          </a:bodyPr>
          <a:lstStyle/>
          <a:p>
            <a:pPr algn="ctr"/>
            <a:r>
              <a:rPr lang="en-CA" sz="3600" b="1" dirty="0">
                <a:effectLst/>
                <a:latin typeface="Calibri" panose="020F0502020204030204" pitchFamily="34" charset="0"/>
                <a:ea typeface="Calibri" panose="020F0502020204030204" pitchFamily="34" charset="0"/>
                <a:cs typeface="Times New Roman" panose="02020603050405020304" pitchFamily="18" charset="0"/>
              </a:rPr>
              <a:t>Manipulative Retain</a:t>
            </a:r>
            <a:br>
              <a:rPr lang="en-CA" sz="3600" dirty="0">
                <a:effectLst/>
                <a:latin typeface="Calibri" panose="020F0502020204030204" pitchFamily="34" charset="0"/>
                <a:ea typeface="Calibri" panose="020F0502020204030204" pitchFamily="34" charset="0"/>
                <a:cs typeface="Times New Roman" panose="02020603050405020304" pitchFamily="18" charset="0"/>
              </a:rPr>
            </a:br>
            <a:r>
              <a:rPr lang="en-CA" sz="3600" dirty="0">
                <a:effectLst/>
                <a:latin typeface="Calibri" panose="020F0502020204030204" pitchFamily="34" charset="0"/>
                <a:ea typeface="Calibri" panose="020F0502020204030204" pitchFamily="34" charset="0"/>
                <a:cs typeface="Times New Roman" panose="02020603050405020304" pitchFamily="18" charset="0"/>
              </a:rPr>
              <a:t>Balance a Ball </a:t>
            </a:r>
            <a:br>
              <a:rPr lang="en-CA" sz="32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https://www.canadago4sport.com/Manipulative-Retain/Balance-Two-Ball</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4" name="Footer Placeholder 3">
            <a:extLst>
              <a:ext uri="{FF2B5EF4-FFF2-40B4-BE49-F238E27FC236}">
                <a16:creationId xmlns:a16="http://schemas.microsoft.com/office/drawing/2014/main" id="{0655B54A-8B54-4098-A0AD-03FC376F6B3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03C7345-E9CF-40B2-B137-67821D8BC111}"/>
              </a:ext>
            </a:extLst>
          </p:cNvPr>
          <p:cNvSpPr>
            <a:spLocks noGrp="1"/>
          </p:cNvSpPr>
          <p:nvPr>
            <p:ph type="sldNum" sz="quarter" idx="12"/>
          </p:nvPr>
        </p:nvSpPr>
        <p:spPr/>
        <p:txBody>
          <a:bodyPr/>
          <a:lstStyle/>
          <a:p>
            <a:fld id="{ADE010BB-8A0A-44C6-A34B-43819450A25B}" type="slidenum">
              <a:rPr lang="en-US" smtClean="0"/>
              <a:t>8</a:t>
            </a:fld>
            <a:endParaRPr lang="en-US"/>
          </a:p>
        </p:txBody>
      </p:sp>
      <p:pic>
        <p:nvPicPr>
          <p:cNvPr id="9" name="Online Media 8" title="Balance Two Ball">
            <a:hlinkClick r:id="" action="ppaction://media"/>
            <a:extLst>
              <a:ext uri="{FF2B5EF4-FFF2-40B4-BE49-F238E27FC236}">
                <a16:creationId xmlns:a16="http://schemas.microsoft.com/office/drawing/2014/main" id="{105202EC-0C42-4FFC-868D-B3DA646E614C}"/>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33476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5D50-8D0A-4533-8623-CB993D49CFAC}"/>
              </a:ext>
            </a:extLst>
          </p:cNvPr>
          <p:cNvSpPr>
            <a:spLocks noGrp="1"/>
          </p:cNvSpPr>
          <p:nvPr>
            <p:ph type="title"/>
          </p:nvPr>
        </p:nvSpPr>
        <p:spPr>
          <a:xfrm>
            <a:off x="838200" y="365125"/>
            <a:ext cx="10515600" cy="1706271"/>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Stork Stand Balloon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Keepup</a:t>
            </a: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https://www.canadago4sport.com/Manipulative-Retain/Stork-Stand-Balloon-Keepup</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Stork Stand Balloon Keepup">
            <a:hlinkClick r:id="" action="ppaction://media"/>
            <a:extLst>
              <a:ext uri="{FF2B5EF4-FFF2-40B4-BE49-F238E27FC236}">
                <a16:creationId xmlns:a16="http://schemas.microsoft.com/office/drawing/2014/main" id="{CF12DFDE-7697-4C51-8D62-C8DFC84798B0}"/>
              </a:ext>
            </a:extLst>
          </p:cNvPr>
          <p:cNvPicPr>
            <a:picLocks noGrp="1" noRot="1" noChangeAspect="1"/>
          </p:cNvPicPr>
          <p:nvPr>
            <p:ph idx="1"/>
            <a:videoFile r:link="rId1"/>
          </p:nvPr>
        </p:nvPicPr>
        <p:blipFill>
          <a:blip r:embed="rId4"/>
          <a:stretch>
            <a:fillRect/>
          </a:stretch>
        </p:blipFill>
        <p:spPr>
          <a:xfrm>
            <a:off x="2214563" y="1809750"/>
            <a:ext cx="7764462" cy="4367213"/>
          </a:xfrm>
          <a:prstGeom prst="rect">
            <a:avLst/>
          </a:prstGeom>
        </p:spPr>
      </p:pic>
      <p:sp>
        <p:nvSpPr>
          <p:cNvPr id="4" name="Footer Placeholder 3">
            <a:extLst>
              <a:ext uri="{FF2B5EF4-FFF2-40B4-BE49-F238E27FC236}">
                <a16:creationId xmlns:a16="http://schemas.microsoft.com/office/drawing/2014/main" id="{245F5C0A-ECFC-4C86-8CB4-E5065495B0C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00C96AF-4408-41BF-A48F-D7527929513B}"/>
              </a:ext>
            </a:extLst>
          </p:cNvPr>
          <p:cNvSpPr>
            <a:spLocks noGrp="1"/>
          </p:cNvSpPr>
          <p:nvPr>
            <p:ph type="sldNum" sz="quarter" idx="12"/>
          </p:nvPr>
        </p:nvSpPr>
        <p:spPr/>
        <p:txBody>
          <a:bodyPr/>
          <a:lstStyle/>
          <a:p>
            <a:fld id="{ADE010BB-8A0A-44C6-A34B-43819450A25B}" type="slidenum">
              <a:rPr lang="en-US" smtClean="0"/>
              <a:t>9</a:t>
            </a:fld>
            <a:endParaRPr lang="en-US"/>
          </a:p>
        </p:txBody>
      </p:sp>
    </p:spTree>
    <p:extLst>
      <p:ext uri="{BB962C8B-B14F-4D97-AF65-F5344CB8AC3E}">
        <p14:creationId xmlns:p14="http://schemas.microsoft.com/office/powerpoint/2010/main" val="26810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2490</TotalTime>
  <Words>2928</Words>
  <Application>Microsoft Office PowerPoint</Application>
  <PresentationFormat>Widescreen</PresentationFormat>
  <Paragraphs>324</Paragraphs>
  <Slides>59</Slides>
  <Notes>0</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Courier New</vt:lpstr>
      <vt:lpstr>Symbol</vt:lpstr>
      <vt:lpstr>Office Theme</vt:lpstr>
      <vt:lpstr>Activities and Equipment Kits for More Individualized Physical Health Education at School or at Home K-3 &amp; 4-6</vt:lpstr>
      <vt:lpstr>Key Considerations</vt:lpstr>
      <vt:lpstr>Primary (Grades K-3)</vt:lpstr>
      <vt:lpstr>Locomotor Activities</vt:lpstr>
      <vt:lpstr>Target Activities Hula Hoop Horseshoe https://youtu.be/c-mKFTRXOS8 https://www.canadago4sport.com/Target1/Hula-Hoop-Horseshoes </vt:lpstr>
      <vt:lpstr>Hula Hoop Horseshoe Race  https://youtu.be/D-lAsMyun3M https://www.canadago4sport.com/Target1/Hula-Hoop-Horseshoes-Race </vt:lpstr>
      <vt:lpstr>Net/Wall Activities Two square (use a much lighter ball than a stability ball) https://www.canadago4sport.com/Net/Two-Square-Stability-Ball </vt:lpstr>
      <vt:lpstr>Manipulative Retain Balance a Ball  https://www.canadago4sport.com/Manipulative-Retain/Balance-Two-Ball </vt:lpstr>
      <vt:lpstr>Stork Stand Balloon Keepup   https://www.canadago4sport.com/Manipulative-Retain/Stork-Stand-Balloon-Keepup </vt:lpstr>
      <vt:lpstr>Balloon Dribble with Hands  https://www.canadago4sport.com/Manipulative-Send/Balloon-Dribble-With-Hands </vt:lpstr>
      <vt:lpstr>Balloon Dribble with Feet  https://www.canadago4sport.com/Manipulative-Send/Balloon-Dribble-with-Feet </vt:lpstr>
      <vt:lpstr>Manipulative Send and Receive Noodle Toss Pairs [at home] (but use Rubber Band Ball instead) https://www.canadago4sport.com/Manipulative-Send/Noodle-Toss-Pairs</vt:lpstr>
      <vt:lpstr>Circus Catches [at home—unless tossed to self]  https://www.canadago4sport.com/Stability-Ball1/Circus-Catches </vt:lpstr>
      <vt:lpstr>K-3 Equipment From Gopher</vt:lpstr>
      <vt:lpstr>K-3 Equipment From Home (or Gopher)</vt:lpstr>
      <vt:lpstr>K-3 Equipment From Home (or Gopher) Con’t</vt:lpstr>
      <vt:lpstr>Juniour (Grades 4-6) Kit </vt:lpstr>
      <vt:lpstr>Junior (Grades 4-6) Use from home </vt:lpstr>
      <vt:lpstr>Target Activities Hula Hoop Horseshoe—Repeat from K-3 https://youtu.be/c-mKFTRXOS8 https://www.canadago4sport.com/Target1/Hula-Hoop-Horseshoes </vt:lpstr>
      <vt:lpstr>Hula Hoop Horseshoe Race—Repeat from K-3 https://youtu.be/D-lAsMyun3M https://www.canadago4sport.com/Target1/Hula-Hoop-Horseshoes-Race </vt:lpstr>
      <vt:lpstr>Kickpar https://www.canadago4sport.com/Target1/Kickpar</vt:lpstr>
      <vt:lpstr>Disc Golf </vt:lpstr>
      <vt:lpstr>Manipulative Send How Far Can We Roll—Individually https://www.canadago4sport.com/Target1/How-Far-Can-we-Roll</vt:lpstr>
      <vt:lpstr>Backwards Partner Bowling [at home]  https://www.canadago4sport.com/Target1/Backwards-Partner-Bowling</vt:lpstr>
      <vt:lpstr>Tape Roll Rolling  https://www.canadago4sport.com/Target1/Tape-Roll-Bowling</vt:lpstr>
      <vt:lpstr>Net/Wall Activities Two Square With a Target https://www.canadago4sport.com/Target1/Ace-Chase-Two-Square </vt:lpstr>
      <vt:lpstr>Width and Depth [at home]  https://www.canadago4sport.com/Net/Width-and-Depth</vt:lpstr>
      <vt:lpstr>Manipulative Retain Balance a Ball—Repeat from K-3 https://www.canadago4sport.com/Manipulative-Retain/Balance-Two-Ball </vt:lpstr>
      <vt:lpstr>Double Dribble  https://www.canadago4sport.com/Manipulative-Retain/Double-Dribble</vt:lpstr>
      <vt:lpstr>Stork Stand Balloon Keepup Repeat from K-3   https://www.canadago4sport.com/Manipulative-Retain/Stork-Stand-Balloon-Keepup </vt:lpstr>
      <vt:lpstr>Balloon Dribble with Hands  Repeat from K-3 https://www.canadago4sport.com/Manipulative-Send/Balloon-Dribble-With-Hands </vt:lpstr>
      <vt:lpstr>Balloon Dribble with Feet Repeat from K-3  https://www.canadago4sport.com/Manipulative-Send/Balloon-Dribble-with-Feet </vt:lpstr>
      <vt:lpstr>Manipulative Send and Receive Noodle Toss Pairs [at home] (but use Rubber Band Ball instead) Repeat from K-3 https://www.canadago4sport.com/Manipulative-Send/Noodle-Toss-Pairs</vt:lpstr>
      <vt:lpstr>Scoops with a partner or solo against a wall  https://www.canadago4sport.com/Manipulative-Send/Scoop-to-Wall </vt:lpstr>
      <vt:lpstr>Throw to a Wall Timed Race  https://www.canadago4sport.com/Manipulative-Send/Throw-to-a-Wall-Relay https://www.canadago4sport.com/Manipulative-Send/Toss-and-Catch-to-Wall</vt:lpstr>
      <vt:lpstr>Bird/Ball Juggle  https://www.canadago4sport.com/Manipulative-Send/-Bird%2FBall-Juggle</vt:lpstr>
      <vt:lpstr>Circus Catches [at home—unless tossed to self]  Repeat from K-3 https://www.canadago4sport.com/Stability-Ball1/Circus-Catches </vt:lpstr>
      <vt:lpstr>Fitness </vt:lpstr>
      <vt:lpstr>Two Players Sharing Equipment?</vt:lpstr>
      <vt:lpstr>Two Players Sharing Equipment? Con’t</vt:lpstr>
      <vt:lpstr>Two Players Sharing Equipment? Con’t</vt:lpstr>
      <vt:lpstr>Even and Odd With Wall Sit and Run  https://www.canadago4sport.com/Numeracy/Even-and-Odd-With-Wall-Sit-and-Run </vt:lpstr>
      <vt:lpstr>Ready Set Shoot https://www.canadago4sport.com/Numeracy/Ready-Set-Select-</vt:lpstr>
      <vt:lpstr>Topple Three Up  https://www.canadago4sport.com/Locomotor/Topple-Three-Up</vt:lpstr>
      <vt:lpstr>Shuffle (use playing cards instead of spots) One players per team https://www.canadago4sport.com/Numeracy/Tic-Tac-Toe-Shuffle</vt:lpstr>
      <vt:lpstr>Planks till Odd  Use own dice and beanbag https://www.canadago4sport.com/Numeracy/Planks-till-odd</vt:lpstr>
      <vt:lpstr>Off Balance  https://www.canadago4sport.com/Combative/Off-Balance</vt:lpstr>
      <vt:lpstr>Popsicle Stick Pull  https://www.canadago4sport.com/Combative/Popsicle-Stick-Pull</vt:lpstr>
      <vt:lpstr>Push up Hockey in Pairs</vt:lpstr>
      <vt:lpstr>Round the One Minute Clock Seated https://www.canadago4sport.com/Stability-Ball1/Round-the-One-Minute-Clock</vt:lpstr>
      <vt:lpstr>Round the One Minute Clock Standing https://www.canadago4sport.com/Stability-Ball1/Round-the-One-Minute-Clock-Standing</vt:lpstr>
      <vt:lpstr>Juniour (Grades 4-6) Kit </vt:lpstr>
      <vt:lpstr>Junior (Grades 4-6) Use from home </vt:lpstr>
      <vt:lpstr>Junior (Grades 4-6) Use from home Con’t</vt:lpstr>
      <vt:lpstr>Web Resources</vt:lpstr>
      <vt:lpstr>Pinterest and YouTube</vt:lpstr>
      <vt:lpstr>Social Media and Further Questions</vt:lpstr>
      <vt:lpstr>With thanks</vt:lpstr>
      <vt:lpstr>Download slides 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and Equipment Kits for More Individualized Physical Health Education at School or at Home K-6</dc:title>
  <dc:creator>John Byl</dc:creator>
  <cp:lastModifiedBy>John Byl</cp:lastModifiedBy>
  <cp:revision>51</cp:revision>
  <dcterms:created xsi:type="dcterms:W3CDTF">2020-07-01T18:50:08Z</dcterms:created>
  <dcterms:modified xsi:type="dcterms:W3CDTF">2020-09-25T14:50:22Z</dcterms:modified>
</cp:coreProperties>
</file>