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6"/>
  </p:notesMasterIdLst>
  <p:sldIdLst>
    <p:sldId id="256" r:id="rId2"/>
    <p:sldId id="284" r:id="rId3"/>
    <p:sldId id="285" r:id="rId4"/>
    <p:sldId id="286" r:id="rId5"/>
    <p:sldId id="287" r:id="rId6"/>
    <p:sldId id="288" r:id="rId7"/>
    <p:sldId id="289" r:id="rId8"/>
    <p:sldId id="290" r:id="rId9"/>
    <p:sldId id="291" r:id="rId10"/>
    <p:sldId id="292" r:id="rId11"/>
    <p:sldId id="293" r:id="rId12"/>
    <p:sldId id="294" r:id="rId13"/>
    <p:sldId id="296" r:id="rId14"/>
    <p:sldId id="297" r:id="rId15"/>
    <p:sldId id="298" r:id="rId16"/>
    <p:sldId id="299" r:id="rId17"/>
    <p:sldId id="300" r:id="rId18"/>
    <p:sldId id="301" r:id="rId19"/>
    <p:sldId id="302" r:id="rId20"/>
    <p:sldId id="303" r:id="rId21"/>
    <p:sldId id="327" r:id="rId22"/>
    <p:sldId id="304" r:id="rId23"/>
    <p:sldId id="305" r:id="rId24"/>
    <p:sldId id="306" r:id="rId25"/>
    <p:sldId id="307" r:id="rId26"/>
    <p:sldId id="328" r:id="rId27"/>
    <p:sldId id="329" r:id="rId28"/>
    <p:sldId id="330" r:id="rId29"/>
    <p:sldId id="308" r:id="rId30"/>
    <p:sldId id="309" r:id="rId31"/>
    <p:sldId id="331" r:id="rId32"/>
    <p:sldId id="310" r:id="rId33"/>
    <p:sldId id="311" r:id="rId34"/>
    <p:sldId id="312" r:id="rId35"/>
    <p:sldId id="313" r:id="rId36"/>
    <p:sldId id="314" r:id="rId37"/>
    <p:sldId id="315" r:id="rId38"/>
    <p:sldId id="316" r:id="rId39"/>
    <p:sldId id="317" r:id="rId40"/>
    <p:sldId id="318" r:id="rId41"/>
    <p:sldId id="319" r:id="rId42"/>
    <p:sldId id="320" r:id="rId43"/>
    <p:sldId id="322" r:id="rId44"/>
    <p:sldId id="321" r:id="rId45"/>
    <p:sldId id="323" r:id="rId46"/>
    <p:sldId id="324" r:id="rId47"/>
    <p:sldId id="325" r:id="rId48"/>
    <p:sldId id="326" r:id="rId49"/>
    <p:sldId id="295" r:id="rId50"/>
    <p:sldId id="279" r:id="rId51"/>
    <p:sldId id="280" r:id="rId52"/>
    <p:sldId id="281" r:id="rId53"/>
    <p:sldId id="282" r:id="rId54"/>
    <p:sldId id="283"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3" autoAdjust="0"/>
    <p:restoredTop sz="94660"/>
  </p:normalViewPr>
  <p:slideViewPr>
    <p:cSldViewPr snapToGrid="0">
      <p:cViewPr varScale="1">
        <p:scale>
          <a:sx n="114" d="100"/>
          <a:sy n="114" d="100"/>
        </p:scale>
        <p:origin x="18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2C20C-811E-448F-A876-8D534EE68684}" type="datetimeFigureOut">
              <a:rPr lang="en-US" smtClean="0"/>
              <a:t>9/25/2020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7B21BA-8874-41B4-B7CC-9B003102B918}" type="slidenum">
              <a:rPr lang="en-US" smtClean="0"/>
              <a:t>‹#›</a:t>
            </a:fld>
            <a:endParaRPr lang="en-US"/>
          </a:p>
        </p:txBody>
      </p:sp>
    </p:spTree>
    <p:extLst>
      <p:ext uri="{BB962C8B-B14F-4D97-AF65-F5344CB8AC3E}">
        <p14:creationId xmlns:p14="http://schemas.microsoft.com/office/powerpoint/2010/main" val="2058908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CD49D-2BEC-45AE-876C-4811E935F0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32ED45-D91F-4180-944D-BBEE55BF8B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325C2-DD46-43C6-AEBB-0CC0C51C812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95090BB-E480-42F3-88FB-588E840099F6}"/>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98002200-C8B7-44DB-B1ED-0631635302F2}"/>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3287204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9D01-3D73-42B2-8685-11D29E4C78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D38339-5E72-4DE7-8A70-9582ADE40E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246A0-42BD-4AD5-917E-4B46AB9925B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B40D5F1-EFFC-43C7-99DA-0B7DE5058087}"/>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7AA4B60A-C5F0-441C-8ECE-B12AF33FD789}"/>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1651493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4DEBE-7B5C-4869-8DAE-23C1C0BB5C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AF7E38-34F1-4D02-8953-9B821F7960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3B2D2-9FBC-4B23-A65B-98E38EACC24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50D93E7-2D20-4A7F-9168-254F6EBA5E03}"/>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64CEF70A-6542-47AD-A652-4CDC3AA5DD11}"/>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4148562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6489B-E44C-409A-AF24-65BAAF8CE2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DD5258-6444-4716-8154-0BEC4AC281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A67259-0C18-4284-8F0C-23C32BF992E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3A8ABA0-D1F6-4AA4-9A83-203E832268D1}"/>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0FEFB17D-0E01-4784-98A7-76373E3E9648}"/>
              </a:ext>
            </a:extLst>
          </p:cNvPr>
          <p:cNvSpPr>
            <a:spLocks noGrp="1"/>
          </p:cNvSpPr>
          <p:nvPr>
            <p:ph type="sldNum" sz="quarter" idx="12"/>
          </p:nvPr>
        </p:nvSpPr>
        <p:spPr/>
        <p:txBody>
          <a:bodyPr/>
          <a:lstStyle/>
          <a:p>
            <a:fld id="{ADE010BB-8A0A-44C6-A34B-43819450A25B}" type="slidenum">
              <a:rPr lang="en-US" smtClean="0"/>
              <a:t>‹#›</a:t>
            </a:fld>
            <a:endParaRPr lang="en-US"/>
          </a:p>
        </p:txBody>
      </p:sp>
      <p:pic>
        <p:nvPicPr>
          <p:cNvPr id="9" name="Picture 8">
            <a:extLst>
              <a:ext uri="{FF2B5EF4-FFF2-40B4-BE49-F238E27FC236}">
                <a16:creationId xmlns:a16="http://schemas.microsoft.com/office/drawing/2014/main" id="{42812720-E155-4EA5-AC43-B4C70BCA98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0807" y="6356350"/>
            <a:ext cx="1746129" cy="365125"/>
          </a:xfrm>
          <a:prstGeom prst="rect">
            <a:avLst/>
          </a:prstGeom>
        </p:spPr>
      </p:pic>
    </p:spTree>
    <p:extLst>
      <p:ext uri="{BB962C8B-B14F-4D97-AF65-F5344CB8AC3E}">
        <p14:creationId xmlns:p14="http://schemas.microsoft.com/office/powerpoint/2010/main" val="409681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EEC9B-AFD5-413F-A62C-48E58F19DE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D200FF-C25A-43B9-9664-476A5409AD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2EF31F-5B79-4BF3-BF28-C27C79A7B00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38B0190-C308-4631-824E-2655434835B1}"/>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3A638406-59D6-4E98-8A02-0EEE0745455B}"/>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3102370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01E69-D7C1-43EC-8F7F-F787318258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B8AD56-FEAE-4938-8A0B-C0191D7618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BA1CE3-14E7-462A-8585-B7ABE0AC46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BFCF95-070E-441F-95D0-E4F0379C8E4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87F89BC-F9D2-4E7A-899D-7D46644D88FC}"/>
              </a:ext>
            </a:extLst>
          </p:cNvPr>
          <p:cNvSpPr>
            <a:spLocks noGrp="1"/>
          </p:cNvSpPr>
          <p:nvPr>
            <p:ph type="ftr" sz="quarter" idx="11"/>
          </p:nvPr>
        </p:nvSpPr>
        <p:spPr/>
        <p:txBody>
          <a:bodyPr/>
          <a:lstStyle/>
          <a:p>
            <a:r>
              <a:rPr lang="en-US"/>
              <a:t>www.gophersport.com    www.canadago4sport.com</a:t>
            </a:r>
          </a:p>
        </p:txBody>
      </p:sp>
      <p:sp>
        <p:nvSpPr>
          <p:cNvPr id="7" name="Slide Number Placeholder 6">
            <a:extLst>
              <a:ext uri="{FF2B5EF4-FFF2-40B4-BE49-F238E27FC236}">
                <a16:creationId xmlns:a16="http://schemas.microsoft.com/office/drawing/2014/main" id="{59002D25-81FD-4A4F-927C-CD1EA174A243}"/>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161789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52298-AACF-431B-98D8-5D8E05AAA2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55213C-36CF-47B1-8DEF-1FB4AFEB8D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7CF194-75A6-4128-B9CB-66E8D502B9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149D31-44AF-4972-818A-635348476F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A3AF6A-1D78-4E11-B85D-EE5CC74015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596812-B73D-48D4-A58F-DF5F944205F0}"/>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266A2C18-3CDA-4A33-AA92-C74EAECCE8E8}"/>
              </a:ext>
            </a:extLst>
          </p:cNvPr>
          <p:cNvSpPr>
            <a:spLocks noGrp="1"/>
          </p:cNvSpPr>
          <p:nvPr>
            <p:ph type="ftr" sz="quarter" idx="11"/>
          </p:nvPr>
        </p:nvSpPr>
        <p:spPr/>
        <p:txBody>
          <a:bodyPr/>
          <a:lstStyle/>
          <a:p>
            <a:r>
              <a:rPr lang="en-US"/>
              <a:t>www.gophersport.com    www.canadago4sport.com</a:t>
            </a:r>
          </a:p>
        </p:txBody>
      </p:sp>
      <p:sp>
        <p:nvSpPr>
          <p:cNvPr id="9" name="Slide Number Placeholder 8">
            <a:extLst>
              <a:ext uri="{FF2B5EF4-FFF2-40B4-BE49-F238E27FC236}">
                <a16:creationId xmlns:a16="http://schemas.microsoft.com/office/drawing/2014/main" id="{AF268392-AD84-448D-B60D-201572EAF309}"/>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2730206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57E4-C3F3-4D27-9AFC-DDD63A4492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AE8405-4D24-4760-B6E2-6E905D2D9535}"/>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0A4DC16-8C64-46D4-8872-FFFAB62FF0D2}"/>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44AEFBE-C8FA-4D78-84B6-01BF0BE8757D}"/>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717742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B9E32A-FE58-445B-8B40-B1B68C959A4F}"/>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86680F4-7072-4A7E-9EF4-F30E7CF28228}"/>
              </a:ext>
            </a:extLst>
          </p:cNvPr>
          <p:cNvSpPr>
            <a:spLocks noGrp="1"/>
          </p:cNvSpPr>
          <p:nvPr>
            <p:ph type="ftr" sz="quarter" idx="11"/>
          </p:nvPr>
        </p:nvSpPr>
        <p:spPr/>
        <p:txBody>
          <a:bodyPr/>
          <a:lstStyle/>
          <a:p>
            <a:r>
              <a:rPr lang="en-US"/>
              <a:t>www.gophersport.com    www.canadago4sport.com</a:t>
            </a:r>
          </a:p>
        </p:txBody>
      </p:sp>
      <p:sp>
        <p:nvSpPr>
          <p:cNvPr id="4" name="Slide Number Placeholder 3">
            <a:extLst>
              <a:ext uri="{FF2B5EF4-FFF2-40B4-BE49-F238E27FC236}">
                <a16:creationId xmlns:a16="http://schemas.microsoft.com/office/drawing/2014/main" id="{D4AEC60E-FEC7-46A6-BCC9-9394F77646ED}"/>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431539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16C3B-2422-4EE4-BC05-32F759602E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C016BD-B71B-46DD-8125-006FC4BE1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285B15-443E-4D70-BC90-F5D6E24D0B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EFD5F7-FCED-4238-B547-14E9696A7CE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C5846D-0981-404F-91C3-52A59A0B655E}"/>
              </a:ext>
            </a:extLst>
          </p:cNvPr>
          <p:cNvSpPr>
            <a:spLocks noGrp="1"/>
          </p:cNvSpPr>
          <p:nvPr>
            <p:ph type="ftr" sz="quarter" idx="11"/>
          </p:nvPr>
        </p:nvSpPr>
        <p:spPr/>
        <p:txBody>
          <a:bodyPr/>
          <a:lstStyle/>
          <a:p>
            <a:r>
              <a:rPr lang="en-US"/>
              <a:t>www.gophersport.com    www.canadago4sport.com</a:t>
            </a:r>
          </a:p>
        </p:txBody>
      </p:sp>
      <p:sp>
        <p:nvSpPr>
          <p:cNvPr id="7" name="Slide Number Placeholder 6">
            <a:extLst>
              <a:ext uri="{FF2B5EF4-FFF2-40B4-BE49-F238E27FC236}">
                <a16:creationId xmlns:a16="http://schemas.microsoft.com/office/drawing/2014/main" id="{E5D3BA87-2D66-4D5A-BC5C-1011EDF845D4}"/>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2222346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C20FA-BBA9-47DC-8BF1-44B6CD4DD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7FDB59-D9BC-4F5F-BDE5-AB5BE6743E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87BE1E-E98E-4BC7-B7A2-EA8AC6DE5B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500133-8247-4315-BCCA-DB496029383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EC2D2B7-9F50-4BE2-A334-726FDFDA030E}"/>
              </a:ext>
            </a:extLst>
          </p:cNvPr>
          <p:cNvSpPr>
            <a:spLocks noGrp="1"/>
          </p:cNvSpPr>
          <p:nvPr>
            <p:ph type="ftr" sz="quarter" idx="11"/>
          </p:nvPr>
        </p:nvSpPr>
        <p:spPr/>
        <p:txBody>
          <a:bodyPr/>
          <a:lstStyle/>
          <a:p>
            <a:r>
              <a:rPr lang="en-US"/>
              <a:t>www.gophersport.com    www.canadago4sport.com</a:t>
            </a:r>
          </a:p>
        </p:txBody>
      </p:sp>
      <p:sp>
        <p:nvSpPr>
          <p:cNvPr id="7" name="Slide Number Placeholder 6">
            <a:extLst>
              <a:ext uri="{FF2B5EF4-FFF2-40B4-BE49-F238E27FC236}">
                <a16:creationId xmlns:a16="http://schemas.microsoft.com/office/drawing/2014/main" id="{F3B22DDE-22AA-4D9E-B13D-DA4BCAF1CADD}"/>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316962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23A611-CBE5-4198-B1E1-A872DF7480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1A7F64-F231-4761-9987-5CE3E7D3E7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C60F19-ACD0-4CF1-B2E6-6179CE00F9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B84D5FB-4B15-480B-AEDB-7DED05EBF8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www.gophersport.com    www.canadago4sport.com</a:t>
            </a:r>
          </a:p>
        </p:txBody>
      </p:sp>
      <p:sp>
        <p:nvSpPr>
          <p:cNvPr id="6" name="Slide Number Placeholder 5">
            <a:extLst>
              <a:ext uri="{FF2B5EF4-FFF2-40B4-BE49-F238E27FC236}">
                <a16:creationId xmlns:a16="http://schemas.microsoft.com/office/drawing/2014/main" id="{C324E9F6-D8A7-4D21-AAAC-2FBF0C41C4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E010BB-8A0A-44C6-A34B-43819450A25B}" type="slidenum">
              <a:rPr lang="en-US" smtClean="0"/>
              <a:t>‹#›</a:t>
            </a:fld>
            <a:endParaRPr lang="en-US"/>
          </a:p>
        </p:txBody>
      </p:sp>
    </p:spTree>
    <p:extLst>
      <p:ext uri="{BB962C8B-B14F-4D97-AF65-F5344CB8AC3E}">
        <p14:creationId xmlns:p14="http://schemas.microsoft.com/office/powerpoint/2010/main" val="3123026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OHNBYL50@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gophersport.com/pe/activities/you-fo-set?item=162696" TargetMode="External"/><Relationship Id="rId3" Type="http://schemas.openxmlformats.org/officeDocument/2006/relationships/hyperlink" Target="https://www.gophersport.com/sports/field-hockey?tg=1" TargetMode="External"/><Relationship Id="rId7" Type="http://schemas.openxmlformats.org/officeDocument/2006/relationships/hyperlink" Target="https://www.gophersport.com/search?q=soccer+eqiupment" TargetMode="External"/><Relationship Id="rId2" Type="http://schemas.openxmlformats.org/officeDocument/2006/relationships/hyperlink" Target="https://www.gophersport.com/sports/broomball?tg=1" TargetMode="External"/><Relationship Id="rId1" Type="http://schemas.openxmlformats.org/officeDocument/2006/relationships/slideLayout" Target="../slideLayouts/slideLayout2.xml"/><Relationship Id="rId6" Type="http://schemas.openxmlformats.org/officeDocument/2006/relationships/hyperlink" Target="https://www.gophersport.com/search-unbxd?q=scoop" TargetMode="External"/><Relationship Id="rId5" Type="http://schemas.openxmlformats.org/officeDocument/2006/relationships/hyperlink" Target="https://www.gophersport.com/sports/lacrosse?tg=1" TargetMode="External"/><Relationship Id="rId4" Type="http://schemas.openxmlformats.org/officeDocument/2006/relationships/hyperlink" Target="https://www.gophersport.com/sports/floor-hockey?tg=1"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canadago4sport.com/Target1/Hula-Hoop-Horseshoes" TargetMode="External"/><Relationship Id="rId2" Type="http://schemas.openxmlformats.org/officeDocument/2006/relationships/slideLayout" Target="../slideLayouts/slideLayout2.xml"/><Relationship Id="rId1" Type="http://schemas.openxmlformats.org/officeDocument/2006/relationships/video" Target="https://www.youtube.com/embed/c-mKFTRXOS8?feature=oembed" TargetMode="Externa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hyperlink" Target="https://www.canadago4sport.com/Target1/Hula-Hoop-Horseshoes-Race" TargetMode="External"/><Relationship Id="rId2" Type="http://schemas.openxmlformats.org/officeDocument/2006/relationships/slideLayout" Target="../slideLayouts/slideLayout2.xml"/><Relationship Id="rId1" Type="http://schemas.openxmlformats.org/officeDocument/2006/relationships/video" Target="https://www.youtube.com/embed/D-lAsMyun3M?feature=oembed" TargetMode="External"/><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hyperlink" Target="https://www.canadago4sport.com/Target1/Kickpar" TargetMode="External"/><Relationship Id="rId2" Type="http://schemas.openxmlformats.org/officeDocument/2006/relationships/slideLayout" Target="../slideLayouts/slideLayout5.xml"/><Relationship Id="rId1" Type="http://schemas.openxmlformats.org/officeDocument/2006/relationships/video" Target="https://www.youtube.com/embed/1jIPA4qahr0?feature=oembed" TargetMode="External"/><Relationship Id="rId5" Type="http://schemas.openxmlformats.org/officeDocument/2006/relationships/image" Target="../media/image7.jpeg"/><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hyperlink" Target="https://www.canadago4sport.com/Target1/SynchroBall" TargetMode="External"/><Relationship Id="rId2" Type="http://schemas.openxmlformats.org/officeDocument/2006/relationships/slideLayout" Target="../slideLayouts/slideLayout2.xml"/><Relationship Id="rId1" Type="http://schemas.openxmlformats.org/officeDocument/2006/relationships/video" Target="https://www.youtube.com/embed/Fk6FKkSV4tk?feature=oembed" TargetMode="Externa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hyperlink" Target="https://www.gophersport.com/sports/disc-golf/tripleshot-disc-target-set?item=169024" TargetMode="External"/><Relationship Id="rId2" Type="http://schemas.openxmlformats.org/officeDocument/2006/relationships/slideLayout" Target="../slideLayouts/slideLayout2.xml"/><Relationship Id="rId1" Type="http://schemas.openxmlformats.org/officeDocument/2006/relationships/video" Target="https://www.youtube.com/embed/GSc7JfPeayM?feature=oembed" TargetMode="Externa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hyperlink" Target="https://www.canadago4sport.com/strike/Launch-Baseball" TargetMode="External"/><Relationship Id="rId2" Type="http://schemas.openxmlformats.org/officeDocument/2006/relationships/slideLayout" Target="../slideLayouts/slideLayout2.xml"/><Relationship Id="rId1" Type="http://schemas.openxmlformats.org/officeDocument/2006/relationships/video" Target="https://www.youtube.com/embed/aCb5lM-6tPg?feature=oembed" TargetMode="Externa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2" Type="http://schemas.openxmlformats.org/officeDocument/2006/relationships/hyperlink" Target="https://www.gophersport.com/search-unbxd?&amp;q=Golf%20Equipment&amp;rows=40&amp;view=grid&amp;start=0"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phecanada.ca/activate/return-school-phe-guideline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anadago4sport.com/Target1/Disc-Golf-with-Mobile-Goals" TargetMode="External"/><Relationship Id="rId2" Type="http://schemas.openxmlformats.org/officeDocument/2006/relationships/slideLayout" Target="../slideLayouts/slideLayout2.xml"/><Relationship Id="rId1" Type="http://schemas.openxmlformats.org/officeDocument/2006/relationships/video" Target="https://www.youtube.com/embed/KFIRPGBAg-4?feature=oembed" TargetMode="External"/><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hyperlink" Target="https://www.canadago4sport.com/Target1/Disc-Golf-with-Natural-Goals" TargetMode="External"/><Relationship Id="rId2" Type="http://schemas.openxmlformats.org/officeDocument/2006/relationships/slideLayout" Target="../slideLayouts/slideLayout2.xml"/><Relationship Id="rId1" Type="http://schemas.openxmlformats.org/officeDocument/2006/relationships/video" Target="https://www.youtube.com/embed/KsM9ti-0VFs?feature=oembed" TargetMode="External"/><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hyperlink" Target="https://www.canadago4sport.com/Net/Team-Launch-Light" TargetMode="External"/><Relationship Id="rId2" Type="http://schemas.openxmlformats.org/officeDocument/2006/relationships/slideLayout" Target="../slideLayouts/slideLayout2.xml"/><Relationship Id="rId1" Type="http://schemas.openxmlformats.org/officeDocument/2006/relationships/video" Target="https://www.youtube.com/embed/HxCNHx3pvM4?feature=oembed" TargetMode="Externa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hyperlink" Target="https://www.gophersport.com/pe/gym-posters/teach-nique-fitt-banners?item=10848" TargetMode="External"/><Relationship Id="rId2" Type="http://schemas.openxmlformats.org/officeDocument/2006/relationships/hyperlink" Target="https://www.gophersport.com/pe/gym-posters/teach-nique-warm-ups-banners?item=9332" TargetMode="Externa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hyperlink" Target="https://www.canadago4sport.com/Warmups/Exeropoly" TargetMode="External"/><Relationship Id="rId2" Type="http://schemas.openxmlformats.org/officeDocument/2006/relationships/slideLayout" Target="../slideLayouts/slideLayout2.xml"/><Relationship Id="rId1" Type="http://schemas.openxmlformats.org/officeDocument/2006/relationships/video" Target="https://www.youtube.com/embed/21rTZhMsgr0?feature=oembed" TargetMode="External"/><Relationship Id="rId5" Type="http://schemas.openxmlformats.org/officeDocument/2006/relationships/image" Target="../media/image17.png"/><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2" Type="http://schemas.openxmlformats.org/officeDocument/2006/relationships/hyperlink" Target="https://www.canadago4sport.com/agility-ladder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ideo" Target="https://www.youtube.com/embed/IZA0wm_NpJ0?feature=oembed"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7BKHVXeXDZk?feature=oembe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https://www.youtube.com/embed/SRfvlo33s7c?feature=oembed" TargetMode="External"/></Relationships>
</file>

<file path=ppt/slides/_rels/slide29.xml.rels><?xml version="1.0" encoding="UTF-8" standalone="yes"?>
<Relationships xmlns="http://schemas.openxmlformats.org/package/2006/relationships"><Relationship Id="rId2" Type="http://schemas.openxmlformats.org/officeDocument/2006/relationships/hyperlink" Target="https://www.gophersport.com/sports/swimming/funoodles-foam-rod-floats?item=-204621"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gophersport.com/pe/movement/simplestep-balance-beam?item=154075" TargetMode="External"/><Relationship Id="rId7" Type="http://schemas.openxmlformats.org/officeDocument/2006/relationships/image" Target="../media/image21.png"/><Relationship Id="rId2" Type="http://schemas.openxmlformats.org/officeDocument/2006/relationships/hyperlink" Target="https://www.gophersport.com/pe/movement/maneuvermaze-obstacle-course?item=162174" TargetMode="External"/><Relationship Id="rId1" Type="http://schemas.openxmlformats.org/officeDocument/2006/relationships/slideLayout" Target="../slideLayouts/slideLayout2.xml"/><Relationship Id="rId6" Type="http://schemas.openxmlformats.org/officeDocument/2006/relationships/hyperlink" Target="https://www.gophersport.com/pe/movement/the-spooner?item=5584" TargetMode="External"/><Relationship Id="rId11" Type="http://schemas.openxmlformats.org/officeDocument/2006/relationships/image" Target="../media/image25.png"/><Relationship Id="rId5" Type="http://schemas.openxmlformats.org/officeDocument/2006/relationships/hyperlink" Target="https://www.gophersport.com/pe/movement/create-a-beam-plus-balance-set?item=9753" TargetMode="External"/><Relationship Id="rId10" Type="http://schemas.openxmlformats.org/officeDocument/2006/relationships/image" Target="../media/image24.png"/><Relationship Id="rId4" Type="http://schemas.openxmlformats.org/officeDocument/2006/relationships/hyperlink" Target="https://www.gophersport.com/pe/movement/figure-8-balance-beam?item=5275" TargetMode="External"/><Relationship Id="rId9"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hyperlink" Target="https://www.canadago4sport.com/Locomotor/Obstacle-Course" TargetMode="External"/><Relationship Id="rId2" Type="http://schemas.openxmlformats.org/officeDocument/2006/relationships/slideLayout" Target="../slideLayouts/slideLayout2.xml"/><Relationship Id="rId1" Type="http://schemas.openxmlformats.org/officeDocument/2006/relationships/video" Target="https://www.youtube.com/embed/BXyraJ4AclM?feature=oembed" TargetMode="Externa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2.xml"/><Relationship Id="rId7" Type="http://schemas.openxmlformats.org/officeDocument/2006/relationships/image" Target="../media/image27.jpeg"/><Relationship Id="rId2" Type="http://schemas.openxmlformats.org/officeDocument/2006/relationships/video" Target="https://www.youtube.com/embed/ybWE7CREoAE?feature=oembed" TargetMode="External"/><Relationship Id="rId1" Type="http://schemas.openxmlformats.org/officeDocument/2006/relationships/video" Target="https://www.youtube.com/embed/4-G-VrOw_4M?feature=oembed" TargetMode="External"/><Relationship Id="rId6" Type="http://schemas.openxmlformats.org/officeDocument/2006/relationships/hyperlink" Target="https://www.pinterest.ca/canadago4sport/dance/" TargetMode="External"/><Relationship Id="rId5" Type="http://schemas.openxmlformats.org/officeDocument/2006/relationships/hyperlink" Target="https://www.gophersport.com/pe/movement/everybody-move?item=6202" TargetMode="External"/><Relationship Id="rId4" Type="http://schemas.openxmlformats.org/officeDocument/2006/relationships/hyperlink" Target="https://www.gophersport.com/pe/dance?tg=1"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gophersport.com/pe/movement/everybody-move?item=6202"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canadago4sport.com/Leadership/Simon-Says" TargetMode="External"/><Relationship Id="rId2" Type="http://schemas.openxmlformats.org/officeDocument/2006/relationships/slideLayout" Target="../slideLayouts/slideLayout2.xml"/><Relationship Id="rId1" Type="http://schemas.openxmlformats.org/officeDocument/2006/relationships/video" Target="https://www.youtube.com/embed/53cgx6_8w44?feature=oembed" TargetMode="Externa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hyperlink" Target="https://www.canadago4sport.com/Leadership/Simon-Says-Do-Previous" TargetMode="External"/><Relationship Id="rId2" Type="http://schemas.openxmlformats.org/officeDocument/2006/relationships/slideLayout" Target="../slideLayouts/slideLayout2.xml"/><Relationship Id="rId1" Type="http://schemas.openxmlformats.org/officeDocument/2006/relationships/video" Target="https://www.youtube.com/embed/47F1kilEH-8?feature=oembed" TargetMode="Externa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hyperlink" Target="https://www.canadago4sport.com/Leadership/Simon-Says-Do-Opposite" TargetMode="External"/><Relationship Id="rId2" Type="http://schemas.openxmlformats.org/officeDocument/2006/relationships/slideLayout" Target="../slideLayouts/slideLayout2.xml"/><Relationship Id="rId1" Type="http://schemas.openxmlformats.org/officeDocument/2006/relationships/video" Target="https://www.youtube.com/embed/6lneyAWzEmI?feature=oembed" TargetMode="External"/><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3" Type="http://schemas.openxmlformats.org/officeDocument/2006/relationships/hyperlink" Target="https://www.canadago4sport.com/Leadership/Ying-Yang-You-Instructions" TargetMode="External"/><Relationship Id="rId2" Type="http://schemas.openxmlformats.org/officeDocument/2006/relationships/slideLayout" Target="../slideLayouts/slideLayout2.xml"/><Relationship Id="rId1" Type="http://schemas.openxmlformats.org/officeDocument/2006/relationships/video" Target="https://www.youtube.com/embed/cbhuVt2OXYo?feature=oembed" TargetMode="External"/><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hyperlink" Target="https://www.canadago4sport.com/Leadership/Ying-Yang-You-Slow" TargetMode="External"/><Relationship Id="rId2" Type="http://schemas.openxmlformats.org/officeDocument/2006/relationships/slideLayout" Target="../slideLayouts/slideLayout2.xml"/><Relationship Id="rId1" Type="http://schemas.openxmlformats.org/officeDocument/2006/relationships/video" Target="https://www.youtube.com/embed/_wJeOsdDeAA?feature=oembed" TargetMode="External"/><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hyperlink" Target="https://www.canadago4sport.com/Leadership/Ying-Yang-You-Faster" TargetMode="External"/><Relationship Id="rId2" Type="http://schemas.openxmlformats.org/officeDocument/2006/relationships/slideLayout" Target="../slideLayouts/slideLayout2.xml"/><Relationship Id="rId1" Type="http://schemas.openxmlformats.org/officeDocument/2006/relationships/video" Target="https://www.youtube.com/embed/RYCclsRsjrc?feature=oembed" TargetMode="Externa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canadago4sport.com/Leadership/Ying-Yang-You-Back" TargetMode="External"/><Relationship Id="rId2" Type="http://schemas.openxmlformats.org/officeDocument/2006/relationships/slideLayout" Target="../slideLayouts/slideLayout2.xml"/><Relationship Id="rId1" Type="http://schemas.openxmlformats.org/officeDocument/2006/relationships/video" Target="https://www.youtube.com/embed/J8hNF0illwQ?feature=oembed" TargetMode="External"/><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canadago4sport.com/Leadership/Tip-the-Bucket" TargetMode="External"/><Relationship Id="rId2" Type="http://schemas.openxmlformats.org/officeDocument/2006/relationships/slideLayout" Target="../slideLayouts/slideLayout2.xml"/><Relationship Id="rId1" Type="http://schemas.openxmlformats.org/officeDocument/2006/relationships/video" Target="https://www.youtube.com/embed/AVBvbWNgMcs?feature=oembed" TargetMode="External"/><Relationship Id="rId4" Type="http://schemas.openxmlformats.org/officeDocument/2006/relationships/image" Target="../media/image37.jpeg"/></Relationships>
</file>

<file path=ppt/slides/_rels/slide43.xml.rels><?xml version="1.0" encoding="UTF-8" standalone="yes"?>
<Relationships xmlns="http://schemas.openxmlformats.org/package/2006/relationships"><Relationship Id="rId3" Type="http://schemas.openxmlformats.org/officeDocument/2006/relationships/hyperlink" Target="https://www.canadago4sport.com/Leadership/Carry-and-Drop-the-Bean-Bags" TargetMode="External"/><Relationship Id="rId2" Type="http://schemas.openxmlformats.org/officeDocument/2006/relationships/slideLayout" Target="../slideLayouts/slideLayout2.xml"/><Relationship Id="rId1" Type="http://schemas.openxmlformats.org/officeDocument/2006/relationships/video" Target="https://www.youtube.com/embed/SOU1LHmLQdM?feature=oembed" TargetMode="External"/><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canadago4sport.com/Leadership/Cooperative-Writing"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canadago4sport.com/Leadership/Architect" TargetMode="External"/><Relationship Id="rId2" Type="http://schemas.openxmlformats.org/officeDocument/2006/relationships/slideLayout" Target="../slideLayouts/slideLayout2.xml"/><Relationship Id="rId1" Type="http://schemas.openxmlformats.org/officeDocument/2006/relationships/video" Target="https://www.youtube.com/embed/Q9Pvn4tsvFA?feature=oembed" TargetMode="External"/><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canadago4sport.com/Numeracy/Even-and-Odd-With-Wall-Sit-and-Run" TargetMode="External"/><Relationship Id="rId2" Type="http://schemas.openxmlformats.org/officeDocument/2006/relationships/slideLayout" Target="../slideLayouts/slideLayout2.xml"/><Relationship Id="rId1" Type="http://schemas.openxmlformats.org/officeDocument/2006/relationships/video" Target="https://www.youtube.com/embed/wiIdd1oxNzY?feature=oembed" TargetMode="External"/><Relationship Id="rId4" Type="http://schemas.openxmlformats.org/officeDocument/2006/relationships/image" Target="../media/image41.jpeg"/></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video" Target="https://www.youtube.com/embed/Af4N9caiGac?feature=oembed"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ciraontario.com/product-page/fair-square" TargetMode="External"/><Relationship Id="rId1" Type="http://schemas.openxmlformats.org/officeDocument/2006/relationships/slideLayout" Target="../slideLayouts/slideLayout2.xml"/><Relationship Id="rId4" Type="http://schemas.openxmlformats.org/officeDocument/2006/relationships/hyperlink" Target="https://www.chch.com/distanced-phys-ed/"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canadago4sport.com/agility-ladders" TargetMode="External"/><Relationship Id="rId2" Type="http://schemas.openxmlformats.org/officeDocument/2006/relationships/hyperlink" Target="http://www.canadago4sport.com/" TargetMode="External"/><Relationship Id="rId1" Type="http://schemas.openxmlformats.org/officeDocument/2006/relationships/slideLayout" Target="../slideLayouts/slideLayout2.xml"/><Relationship Id="rId5" Type="http://schemas.openxmlformats.org/officeDocument/2006/relationships/hyperlink" Target="https://www.gophersport.com/" TargetMode="External"/><Relationship Id="rId4" Type="http://schemas.openxmlformats.org/officeDocument/2006/relationships/hyperlink" Target="https://www.gophersport.com/fitness/saq?tag=agility"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c/canadago4sport/" TargetMode="External"/><Relationship Id="rId2" Type="http://schemas.openxmlformats.org/officeDocument/2006/relationships/hyperlink" Target="https://www.pinterest.ca/canadago4sport/"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canadago4sport.com/conferences-and-workshop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2B497-8577-4FA4-8380-78EC76084209}"/>
              </a:ext>
            </a:extLst>
          </p:cNvPr>
          <p:cNvSpPr>
            <a:spLocks noGrp="1"/>
          </p:cNvSpPr>
          <p:nvPr>
            <p:ph type="ctrTitle"/>
          </p:nvPr>
        </p:nvSpPr>
        <p:spPr>
          <a:xfrm>
            <a:off x="1524000" y="821095"/>
            <a:ext cx="9144000" cy="2607906"/>
          </a:xfrm>
        </p:spPr>
        <p:txBody>
          <a:bodyPr>
            <a:normAutofit/>
          </a:bodyPr>
          <a:lstStyle/>
          <a:p>
            <a:pPr marL="0" marR="0">
              <a:lnSpc>
                <a:spcPct val="107000"/>
              </a:lnSpc>
              <a:spcBef>
                <a:spcPts val="0"/>
              </a:spcBef>
              <a:spcAft>
                <a:spcPts val="800"/>
              </a:spcAft>
            </a:pPr>
            <a:r>
              <a:rPr lang="en-US" sz="66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Covid-19 Safe</a:t>
            </a:r>
            <a:br>
              <a:rPr lang="en-US" sz="66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66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Physical Education</a:t>
            </a:r>
            <a:endParaRPr lang="en-US" sz="6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27A4F664-356D-452E-B1D2-F4B66979E42F}"/>
              </a:ext>
            </a:extLst>
          </p:cNvPr>
          <p:cNvSpPr>
            <a:spLocks noGrp="1"/>
          </p:cNvSpPr>
          <p:nvPr>
            <p:ph type="subTitle" idx="1"/>
          </p:nvPr>
        </p:nvSpPr>
        <p:spPr>
          <a:xfrm>
            <a:off x="1524000" y="3791825"/>
            <a:ext cx="9144000" cy="2516696"/>
          </a:xfrm>
        </p:spPr>
        <p:txBody>
          <a:bodyPr>
            <a:normAutofit fontScale="92500" lnSpcReduction="10000"/>
          </a:bodyPr>
          <a:lstStyle/>
          <a:p>
            <a:r>
              <a:rPr lang="en-CA" sz="2400" b="1" dirty="0">
                <a:effectLst/>
                <a:latin typeface="Calibri" panose="020F0502020204030204" pitchFamily="34" charset="0"/>
                <a:ea typeface="Calibri" panose="020F0502020204030204" pitchFamily="34" charset="0"/>
                <a:cs typeface="Times New Roman" panose="02020603050405020304" pitchFamily="18" charset="0"/>
              </a:rPr>
              <a:t>Dr. John Byl</a:t>
            </a:r>
          </a:p>
          <a:p>
            <a:r>
              <a:rPr lang="en-CA" b="1" dirty="0">
                <a:latin typeface="Calibri" panose="020F0502020204030204" pitchFamily="34" charset="0"/>
                <a:cs typeface="Times New Roman" panose="02020603050405020304" pitchFamily="18" charset="0"/>
                <a:hlinkClick r:id="rId2"/>
              </a:rPr>
              <a:t>JOHNBYL50@gmail.com</a:t>
            </a:r>
            <a:endParaRPr lang="en-CA" b="1" dirty="0">
              <a:latin typeface="Calibri" panose="020F0502020204030204" pitchFamily="34" charset="0"/>
              <a:cs typeface="Times New Roman" panose="02020603050405020304" pitchFamily="18" charset="0"/>
            </a:endParaRPr>
          </a:p>
          <a:p>
            <a:endParaRPr lang="en-CA" b="1" dirty="0">
              <a:latin typeface="Calibri" panose="020F0502020204030204" pitchFamily="34" charset="0"/>
              <a:cs typeface="Times New Roman" panose="02020603050405020304" pitchFamily="18" charset="0"/>
            </a:endParaRPr>
          </a:p>
          <a:p>
            <a:r>
              <a:rPr lang="en-CA" b="1" dirty="0">
                <a:latin typeface="Calibri" panose="020F0502020204030204" pitchFamily="34" charset="0"/>
                <a:cs typeface="Times New Roman" panose="02020603050405020304" pitchFamily="18" charset="0"/>
              </a:rPr>
              <a:t>While we wait, sign up for weekly activity postings on:</a:t>
            </a:r>
          </a:p>
          <a:p>
            <a:r>
              <a:rPr lang="en-US" b="1" dirty="0"/>
              <a:t>Twitter or Instagram</a:t>
            </a:r>
          </a:p>
          <a:p>
            <a:r>
              <a:rPr lang="en-US" b="1"/>
              <a:t>@canadago4sport</a:t>
            </a:r>
            <a:endParaRPr lang="en-US" b="1" dirty="0"/>
          </a:p>
        </p:txBody>
      </p:sp>
    </p:spTree>
    <p:extLst>
      <p:ext uri="{BB962C8B-B14F-4D97-AF65-F5344CB8AC3E}">
        <p14:creationId xmlns:p14="http://schemas.microsoft.com/office/powerpoint/2010/main" val="540196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D140C-32F6-4879-87A0-1EC82AA00FA0}"/>
              </a:ext>
            </a:extLst>
          </p:cNvPr>
          <p:cNvSpPr>
            <a:spLocks noGrp="1"/>
          </p:cNvSpPr>
          <p:nvPr>
            <p:ph type="title"/>
          </p:nvPr>
        </p:nvSpPr>
        <p:spPr>
          <a:xfrm>
            <a:off x="838200" y="365125"/>
            <a:ext cx="10515600" cy="1790846"/>
          </a:xfrm>
        </p:spPr>
        <p:txBody>
          <a:bodyPr>
            <a:normAutofit fontScale="90000"/>
          </a:bodyPr>
          <a:lstStyle/>
          <a:p>
            <a:pPr algn="ctr"/>
            <a:r>
              <a:rPr lang="en-US" b="1" dirty="0">
                <a:effectLst/>
                <a:latin typeface="Calibri" panose="020F0502020204030204" pitchFamily="34" charset="0"/>
                <a:ea typeface="Times New Roman" panose="02020603050405020304" pitchFamily="18" charset="0"/>
                <a:cs typeface="Calibri" panose="020F0502020204030204" pitchFamily="34" charset="0"/>
              </a:rPr>
              <a:t>Invasion Games that can Work Well:</a:t>
            </a:r>
            <a:br>
              <a:rPr lang="en-US" b="1" dirty="0">
                <a:effectLst/>
                <a:latin typeface="Calibri" panose="020F0502020204030204" pitchFamily="34" charset="0"/>
                <a:ea typeface="Times New Roman" panose="02020603050405020304" pitchFamily="18" charset="0"/>
                <a:cs typeface="Calibri" panose="020F0502020204030204" pitchFamily="34" charset="0"/>
              </a:rPr>
            </a:br>
            <a:r>
              <a:rPr lang="en-US" b="1" dirty="0">
                <a:effectLst/>
                <a:latin typeface="Calibri" panose="020F0502020204030204" pitchFamily="34" charset="0"/>
                <a:ea typeface="Times New Roman" panose="02020603050405020304" pitchFamily="18" charset="0"/>
                <a:cs typeface="Calibri" panose="020F0502020204030204" pitchFamily="34" charset="0"/>
              </a:rPr>
              <a:t>Though Physical Distancing will need to be Established</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BBBAADD3-3F59-4E2D-8156-E16BC6863188}"/>
              </a:ext>
            </a:extLst>
          </p:cNvPr>
          <p:cNvSpPr>
            <a:spLocks noGrp="1"/>
          </p:cNvSpPr>
          <p:nvPr>
            <p:ph idx="1"/>
          </p:nvPr>
        </p:nvSpPr>
        <p:spPr>
          <a:xfrm>
            <a:off x="838200" y="2088859"/>
            <a:ext cx="10515600" cy="4088104"/>
          </a:xfrm>
        </p:spPr>
        <p:txBody>
          <a:bodyPr/>
          <a:lstStyle/>
          <a:p>
            <a:pPr>
              <a:lnSpc>
                <a:spcPct val="107000"/>
              </a:lnSpc>
              <a:spcBef>
                <a:spcPts val="0"/>
              </a:spcBef>
              <a:spcAft>
                <a:spcPts val="800"/>
              </a:spcAft>
              <a:buSzPts val="1000"/>
              <a:tabLst>
                <a:tab pos="4572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rPr>
              <a:t>Broomball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2"/>
              </a:rPr>
              <a:t>https://www.gophersport.com/sports/broomball?tg=1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buSzPts val="1000"/>
              <a:tabLst>
                <a:tab pos="4572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rPr>
              <a:t>Field Hockey  </a:t>
            </a:r>
            <a:r>
              <a:rPr lang="en-US" sz="18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3"/>
              </a:rPr>
              <a:t>https://www.gophersport.com/sports/field-hockey?tg=1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buSzPts val="1000"/>
              <a:tabLst>
                <a:tab pos="4572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rPr>
              <a:t>Floor Hockey </a:t>
            </a:r>
            <a:r>
              <a:rPr lang="en-US" sz="18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4"/>
              </a:rPr>
              <a:t>https://www.gophersport.com/sports/floor-hockey?tg=1</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buSzPts val="1000"/>
              <a:tabLst>
                <a:tab pos="4572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rPr>
              <a:t>Lacrosse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5"/>
              </a:rPr>
              <a:t>https://www.gophersport.com/sports/lacrosse?tg=1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buSzPts val="1000"/>
              <a:tabLst>
                <a:tab pos="4572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rPr>
              <a:t>Scoops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6"/>
              </a:rPr>
              <a:t>https://www.gophersport.com/search-unbxd?q=scoop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buSzPts val="1000"/>
              <a:tabLst>
                <a:tab pos="4572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Soccer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7"/>
              </a:rPr>
              <a:t>https://www.gophersport.com/search?q=soccer+eqiupment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buSzPts val="1000"/>
              <a:tabLst>
                <a:tab pos="457200" algn="l"/>
              </a:tabLst>
            </a:pPr>
            <a:r>
              <a:rPr lang="en-US" sz="1800" dirty="0">
                <a:effectLst/>
                <a:latin typeface="Calibri" panose="020F0502020204030204" pitchFamily="34" charset="0"/>
                <a:ea typeface="Times New Roman" panose="02020603050405020304" pitchFamily="18" charset="0"/>
                <a:cs typeface="Calibri" panose="020F0502020204030204" pitchFamily="34" charset="0"/>
              </a:rPr>
              <a:t>You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Fo</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8"/>
              </a:rPr>
              <a:t>https://www.gophersport.com/pe/activities/you-fo-set?item=162696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9A70D2C5-2ABD-453B-A512-B17937F80FD2}"/>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0EE1779D-9A25-4F4A-80AF-A7950B57621F}"/>
              </a:ext>
            </a:extLst>
          </p:cNvPr>
          <p:cNvSpPr>
            <a:spLocks noGrp="1"/>
          </p:cNvSpPr>
          <p:nvPr>
            <p:ph type="sldNum" sz="quarter" idx="12"/>
          </p:nvPr>
        </p:nvSpPr>
        <p:spPr/>
        <p:txBody>
          <a:bodyPr/>
          <a:lstStyle/>
          <a:p>
            <a:fld id="{ADE010BB-8A0A-44C6-A34B-43819450A25B}" type="slidenum">
              <a:rPr lang="en-US" smtClean="0"/>
              <a:t>10</a:t>
            </a:fld>
            <a:endParaRPr lang="en-US"/>
          </a:p>
        </p:txBody>
      </p:sp>
    </p:spTree>
    <p:extLst>
      <p:ext uri="{BB962C8B-B14F-4D97-AF65-F5344CB8AC3E}">
        <p14:creationId xmlns:p14="http://schemas.microsoft.com/office/powerpoint/2010/main" val="2100887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E7630-CD9C-4B21-943A-D9CCEC128E17}"/>
              </a:ext>
            </a:extLst>
          </p:cNvPr>
          <p:cNvSpPr>
            <a:spLocks noGrp="1"/>
          </p:cNvSpPr>
          <p:nvPr>
            <p:ph type="title"/>
          </p:nvPr>
        </p:nvSpPr>
        <p:spPr/>
        <p:txBody>
          <a:bodyPr/>
          <a:lstStyle/>
          <a:p>
            <a:pPr algn="ctr"/>
            <a:r>
              <a:rPr lang="en-US" b="1" dirty="0">
                <a:latin typeface="Calibri" panose="020F0502020204030204" pitchFamily="34" charset="0"/>
                <a:ea typeface="Times New Roman" panose="02020603050405020304" pitchFamily="18" charset="0"/>
                <a:cs typeface="Calibri" panose="020F0502020204030204" pitchFamily="34" charset="0"/>
              </a:rPr>
              <a:t>How to Physical D</a:t>
            </a:r>
            <a:r>
              <a:rPr lang="en-US" b="1" dirty="0">
                <a:effectLst/>
                <a:latin typeface="Calibri" panose="020F0502020204030204" pitchFamily="34" charset="0"/>
                <a:ea typeface="Times New Roman" panose="02020603050405020304" pitchFamily="18" charset="0"/>
                <a:cs typeface="Calibri" panose="020F0502020204030204" pitchFamily="34" charset="0"/>
              </a:rPr>
              <a:t>istance in Team </a:t>
            </a:r>
            <a:r>
              <a:rPr lang="en-US" b="1" dirty="0">
                <a:latin typeface="Calibri" panose="020F0502020204030204" pitchFamily="34" charset="0"/>
                <a:ea typeface="Times New Roman" panose="02020603050405020304" pitchFamily="18" charset="0"/>
                <a:cs typeface="Calibri" panose="020F0502020204030204" pitchFamily="34" charset="0"/>
              </a:rPr>
              <a:t>S</a:t>
            </a:r>
            <a:r>
              <a:rPr lang="en-US" b="1" dirty="0">
                <a:effectLst/>
                <a:latin typeface="Calibri" panose="020F0502020204030204" pitchFamily="34" charset="0"/>
                <a:ea typeface="Times New Roman" panose="02020603050405020304" pitchFamily="18" charset="0"/>
                <a:cs typeface="Calibri" panose="020F0502020204030204" pitchFamily="34" charset="0"/>
              </a:rPr>
              <a:t>ports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E1F1305C-27E1-4D41-9A11-2EDCFDEC4C5B}"/>
              </a:ext>
            </a:extLst>
          </p:cNvPr>
          <p:cNvSpPr>
            <a:spLocks noGrp="1"/>
          </p:cNvSpPr>
          <p:nvPr>
            <p:ph idx="1"/>
          </p:nvPr>
        </p:nvSpPr>
        <p:spPr/>
        <p:txBody>
          <a:bodyPr/>
          <a:lstStyle/>
          <a:p>
            <a:pPr>
              <a:lnSpc>
                <a:spcPct val="107000"/>
              </a:lnSpc>
              <a:spcBef>
                <a:spcPts val="0"/>
              </a:spcBef>
            </a:pPr>
            <a:r>
              <a:rPr lang="en-US" sz="2000" dirty="0">
                <a:effectLst/>
                <a:latin typeface="Calibri" panose="020F0502020204030204" pitchFamily="34" charset="0"/>
                <a:ea typeface="Times New Roman" panose="02020603050405020304" pitchFamily="18" charset="0"/>
                <a:cs typeface="Calibri" panose="020F0502020204030204" pitchFamily="34" charset="0"/>
              </a:rPr>
              <a:t>No goalies--use pins</a:t>
            </a:r>
          </a:p>
          <a:p>
            <a:pPr>
              <a:lnSpc>
                <a:spcPct val="107000"/>
              </a:lnSpc>
              <a:spcBef>
                <a:spcPts val="0"/>
              </a:spcBef>
            </a:pPr>
            <a:r>
              <a:rPr lang="en-US" sz="2000" dirty="0">
                <a:effectLst/>
                <a:latin typeface="Calibri" panose="020F0502020204030204" pitchFamily="34" charset="0"/>
                <a:ea typeface="Times New Roman" panose="02020603050405020304" pitchFamily="18" charset="0"/>
                <a:cs typeface="Calibri" panose="020F0502020204030204" pitchFamily="34" charset="0"/>
              </a:rPr>
              <a:t>Create grids--players play within </a:t>
            </a:r>
          </a:p>
          <a:p>
            <a:pPr lvl="1">
              <a:lnSpc>
                <a:spcPct val="107000"/>
              </a:lnSpc>
              <a:spcBef>
                <a:spcPts val="0"/>
              </a:spcBef>
            </a:pPr>
            <a:r>
              <a:rPr lang="en-US" sz="2000" dirty="0">
                <a:effectLst/>
                <a:latin typeface="Calibri" panose="020F0502020204030204" pitchFamily="34" charset="0"/>
                <a:ea typeface="Times New Roman" panose="02020603050405020304" pitchFamily="18" charset="0"/>
                <a:cs typeface="Calibri" panose="020F0502020204030204" pitchFamily="34" charset="0"/>
              </a:rPr>
              <a:t>3-5 second pass/shot rule</a:t>
            </a:r>
          </a:p>
          <a:p>
            <a:pPr lvl="1">
              <a:lnSpc>
                <a:spcPct val="107000"/>
              </a:lnSpc>
              <a:spcBef>
                <a:spcPts val="0"/>
              </a:spcBef>
            </a:pPr>
            <a:r>
              <a:rPr lang="en-US" sz="2000" dirty="0">
                <a:effectLst/>
                <a:latin typeface="Calibri" panose="020F0502020204030204" pitchFamily="34" charset="0"/>
                <a:ea typeface="Times New Roman" panose="02020603050405020304" pitchFamily="18" charset="0"/>
                <a:cs typeface="Calibri" panose="020F0502020204030204" pitchFamily="34" charset="0"/>
              </a:rPr>
              <a:t>Add a second ball</a:t>
            </a:r>
          </a:p>
          <a:p>
            <a:pPr lvl="1">
              <a:lnSpc>
                <a:spcPct val="107000"/>
              </a:lnSpc>
              <a:spcBef>
                <a:spcPts val="0"/>
              </a:spcBef>
            </a:pPr>
            <a:r>
              <a:rPr lang="en-US" sz="2000" dirty="0">
                <a:effectLst/>
                <a:latin typeface="Calibri" panose="020F0502020204030204" pitchFamily="34" charset="0"/>
                <a:ea typeface="Times New Roman" panose="02020603050405020304" pitchFamily="18" charset="0"/>
                <a:cs typeface="Calibri" panose="020F0502020204030204" pitchFamily="34" charset="0"/>
              </a:rPr>
              <a:t>Play small sided still, maybe four against four—see diagram below.</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0A1F89AE-2163-414E-820F-732235CBEBC6}"/>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9D68ED92-4886-4C31-8238-68A2CD0CE6B5}"/>
              </a:ext>
            </a:extLst>
          </p:cNvPr>
          <p:cNvSpPr>
            <a:spLocks noGrp="1"/>
          </p:cNvSpPr>
          <p:nvPr>
            <p:ph type="sldNum" sz="quarter" idx="12"/>
          </p:nvPr>
        </p:nvSpPr>
        <p:spPr/>
        <p:txBody>
          <a:bodyPr/>
          <a:lstStyle/>
          <a:p>
            <a:fld id="{ADE010BB-8A0A-44C6-A34B-43819450A25B}" type="slidenum">
              <a:rPr lang="en-US" smtClean="0"/>
              <a:t>11</a:t>
            </a:fld>
            <a:endParaRPr lang="en-US"/>
          </a:p>
        </p:txBody>
      </p:sp>
      <p:pic>
        <p:nvPicPr>
          <p:cNvPr id="7" name="Picture 6">
            <a:extLst>
              <a:ext uri="{FF2B5EF4-FFF2-40B4-BE49-F238E27FC236}">
                <a16:creationId xmlns:a16="http://schemas.microsoft.com/office/drawing/2014/main" id="{1FDF80CB-53B4-4F13-802F-72EDFB75D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486" y="3767561"/>
            <a:ext cx="5587767" cy="2202477"/>
          </a:xfrm>
          <a:prstGeom prst="rect">
            <a:avLst/>
          </a:prstGeom>
        </p:spPr>
      </p:pic>
    </p:spTree>
    <p:extLst>
      <p:ext uri="{BB962C8B-B14F-4D97-AF65-F5344CB8AC3E}">
        <p14:creationId xmlns:p14="http://schemas.microsoft.com/office/powerpoint/2010/main" val="43548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984AC-F8FF-46FB-AF0A-38B1090A05E7}"/>
              </a:ext>
            </a:extLst>
          </p:cNvPr>
          <p:cNvSpPr>
            <a:spLocks noGrp="1"/>
          </p:cNvSpPr>
          <p:nvPr>
            <p:ph type="title"/>
          </p:nvPr>
        </p:nvSpPr>
        <p:spPr/>
        <p:txBody>
          <a:bodyPr/>
          <a:lstStyle/>
          <a:p>
            <a:pPr algn="ctr"/>
            <a:r>
              <a:rPr lang="en-US" b="1" dirty="0">
                <a:effectLst/>
                <a:latin typeface="Calibri" panose="020F0502020204030204" pitchFamily="34" charset="0"/>
                <a:ea typeface="Calibri" panose="020F0502020204030204" pitchFamily="34" charset="0"/>
                <a:cs typeface="Calibri" panose="020F0502020204030204" pitchFamily="34" charset="0"/>
              </a:rPr>
              <a:t>Target Games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2C552EAB-F12A-472D-BB9B-4CB3A2C54F1A}"/>
              </a:ext>
            </a:extLst>
          </p:cNvPr>
          <p:cNvSpPr>
            <a:spLocks noGrp="1"/>
          </p:cNvSpPr>
          <p:nvPr>
            <p:ph idx="1"/>
          </p:nvPr>
        </p:nvSpPr>
        <p:spPr/>
        <p:txBody>
          <a:bodyPr/>
          <a:lstStyle/>
          <a:p>
            <a:r>
              <a:rPr lang="en-CA" dirty="0"/>
              <a:t>Target games work well but players should only use their own equipment and keep physical distancing from others.</a:t>
            </a:r>
          </a:p>
          <a:p>
            <a:r>
              <a:rPr lang="en-CA" dirty="0"/>
              <a:t>Students are very capable of developing their own target games—encourage them </a:t>
            </a:r>
            <a:r>
              <a:rPr lang="en-CA" dirty="0">
                <a:sym typeface="Wingdings" panose="05000000000000000000" pitchFamily="2" charset="2"/>
              </a:rPr>
              <a:t></a:t>
            </a:r>
            <a:endParaRPr lang="en-US" dirty="0"/>
          </a:p>
        </p:txBody>
      </p:sp>
      <p:sp>
        <p:nvSpPr>
          <p:cNvPr id="4" name="Footer Placeholder 3">
            <a:extLst>
              <a:ext uri="{FF2B5EF4-FFF2-40B4-BE49-F238E27FC236}">
                <a16:creationId xmlns:a16="http://schemas.microsoft.com/office/drawing/2014/main" id="{39A27F92-673B-4B52-9623-F68B16B9BF43}"/>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314BACCD-D1E5-46EF-8509-7C255146092B}"/>
              </a:ext>
            </a:extLst>
          </p:cNvPr>
          <p:cNvSpPr>
            <a:spLocks noGrp="1"/>
          </p:cNvSpPr>
          <p:nvPr>
            <p:ph type="sldNum" sz="quarter" idx="12"/>
          </p:nvPr>
        </p:nvSpPr>
        <p:spPr/>
        <p:txBody>
          <a:bodyPr/>
          <a:lstStyle/>
          <a:p>
            <a:fld id="{ADE010BB-8A0A-44C6-A34B-43819450A25B}" type="slidenum">
              <a:rPr lang="en-US" smtClean="0"/>
              <a:t>12</a:t>
            </a:fld>
            <a:endParaRPr lang="en-US"/>
          </a:p>
        </p:txBody>
      </p:sp>
    </p:spTree>
    <p:extLst>
      <p:ext uri="{BB962C8B-B14F-4D97-AF65-F5344CB8AC3E}">
        <p14:creationId xmlns:p14="http://schemas.microsoft.com/office/powerpoint/2010/main" val="2007060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15352-A518-4660-B102-AAE3A66574D9}"/>
              </a:ext>
            </a:extLst>
          </p:cNvPr>
          <p:cNvSpPr>
            <a:spLocks noGrp="1"/>
          </p:cNvSpPr>
          <p:nvPr>
            <p:ph type="title"/>
          </p:nvPr>
        </p:nvSpPr>
        <p:spPr/>
        <p:txBody>
          <a:bodyPr>
            <a:normAutofit/>
          </a:bodyPr>
          <a:lstStyle/>
          <a:p>
            <a:pPr algn="ctr"/>
            <a:r>
              <a:rPr lang="en-US" b="1" dirty="0">
                <a:effectLst/>
                <a:latin typeface="Calibri" panose="020F0502020204030204" pitchFamily="34" charset="0"/>
                <a:ea typeface="Times New Roman" panose="02020603050405020304" pitchFamily="18" charset="0"/>
                <a:cs typeface="Calibri" panose="020F0502020204030204" pitchFamily="34" charset="0"/>
              </a:rPr>
              <a:t>Hula Hoop Horseshoe </a:t>
            </a:r>
            <a:br>
              <a:rPr lang="en-US" sz="1800" dirty="0">
                <a:effectLst/>
                <a:latin typeface="Calibri" panose="020F0502020204030204" pitchFamily="34" charset="0"/>
                <a:ea typeface="Times New Roman" panose="02020603050405020304" pitchFamily="18" charset="0"/>
                <a:cs typeface="Calibri" panose="020F0502020204030204" pitchFamily="34" charset="0"/>
              </a:rPr>
            </a:b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https://www.canadago4sport.com/Target1/Hula-Hoop-Horseshoes</a:t>
            </a:r>
            <a:endParaRPr lang="en-US" dirty="0"/>
          </a:p>
        </p:txBody>
      </p:sp>
      <p:pic>
        <p:nvPicPr>
          <p:cNvPr id="6" name="Online Media 5" title="HulaHoopHorseshoes">
            <a:hlinkClick r:id="" action="ppaction://media"/>
            <a:extLst>
              <a:ext uri="{FF2B5EF4-FFF2-40B4-BE49-F238E27FC236}">
                <a16:creationId xmlns:a16="http://schemas.microsoft.com/office/drawing/2014/main" id="{1EC75AD0-DDE6-499F-893C-2EBDA3AC5529}"/>
              </a:ext>
            </a:extLst>
          </p:cNvPr>
          <p:cNvPicPr>
            <a:picLocks noGrp="1" noRot="1" noChangeAspect="1"/>
          </p:cNvPicPr>
          <p:nvPr>
            <p:ph idx="1"/>
            <a:videoFile r:link="rId1"/>
          </p:nvPr>
        </p:nvPicPr>
        <p:blipFill>
          <a:blip r:embed="rId4"/>
          <a:stretch>
            <a:fillRect/>
          </a:stretch>
        </p:blipFill>
        <p:spPr>
          <a:xfrm>
            <a:off x="3192463" y="1825625"/>
            <a:ext cx="5805487" cy="4351338"/>
          </a:xfrm>
          <a:prstGeom prst="rect">
            <a:avLst/>
          </a:prstGeom>
        </p:spPr>
      </p:pic>
      <p:sp>
        <p:nvSpPr>
          <p:cNvPr id="4" name="Footer Placeholder 3">
            <a:extLst>
              <a:ext uri="{FF2B5EF4-FFF2-40B4-BE49-F238E27FC236}">
                <a16:creationId xmlns:a16="http://schemas.microsoft.com/office/drawing/2014/main" id="{294A2B10-FDBD-4E43-8698-1BCCC9C18D85}"/>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85FFCB10-81B5-4939-AC2B-14440E42539A}"/>
              </a:ext>
            </a:extLst>
          </p:cNvPr>
          <p:cNvSpPr>
            <a:spLocks noGrp="1"/>
          </p:cNvSpPr>
          <p:nvPr>
            <p:ph type="sldNum" sz="quarter" idx="12"/>
          </p:nvPr>
        </p:nvSpPr>
        <p:spPr/>
        <p:txBody>
          <a:bodyPr/>
          <a:lstStyle/>
          <a:p>
            <a:fld id="{ADE010BB-8A0A-44C6-A34B-43819450A25B}" type="slidenum">
              <a:rPr lang="en-US" smtClean="0"/>
              <a:t>13</a:t>
            </a:fld>
            <a:endParaRPr lang="en-US"/>
          </a:p>
        </p:txBody>
      </p:sp>
    </p:spTree>
    <p:extLst>
      <p:ext uri="{BB962C8B-B14F-4D97-AF65-F5344CB8AC3E}">
        <p14:creationId xmlns:p14="http://schemas.microsoft.com/office/powerpoint/2010/main" val="407462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A3BD6-7EBD-46A8-A9DA-D3E30EC2B17F}"/>
              </a:ext>
            </a:extLst>
          </p:cNvPr>
          <p:cNvSpPr>
            <a:spLocks noGrp="1"/>
          </p:cNvSpPr>
          <p:nvPr>
            <p:ph type="title"/>
          </p:nvPr>
        </p:nvSpPr>
        <p:spPr/>
        <p:txBody>
          <a:bodyPr/>
          <a:lstStyle/>
          <a:p>
            <a:pPr algn="ctr"/>
            <a:r>
              <a:rPr lang="en-US" b="1" dirty="0">
                <a:effectLst/>
                <a:latin typeface="Calibri" panose="020F0502020204030204" pitchFamily="34" charset="0"/>
                <a:ea typeface="Times New Roman" panose="02020603050405020304" pitchFamily="18" charset="0"/>
                <a:cs typeface="Calibri" panose="020F0502020204030204" pitchFamily="34" charset="0"/>
              </a:rPr>
              <a:t>Hula Hoop Horseshoe Race </a:t>
            </a:r>
            <a:br>
              <a:rPr lang="en-US" sz="1800" dirty="0">
                <a:effectLst/>
                <a:latin typeface="Calibri" panose="020F0502020204030204" pitchFamily="34" charset="0"/>
                <a:ea typeface="Times New Roman" panose="02020603050405020304" pitchFamily="18" charset="0"/>
                <a:cs typeface="Calibri" panose="020F0502020204030204" pitchFamily="34" charset="0"/>
              </a:rPr>
            </a:b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https://www.canadago4sport.com/Target1/Hula-Hoop-Horseshoes-Race</a:t>
            </a:r>
            <a:endParaRPr lang="en-US" dirty="0"/>
          </a:p>
        </p:txBody>
      </p:sp>
      <p:pic>
        <p:nvPicPr>
          <p:cNvPr id="6" name="Online Media 5" title="Hula Hoop Horseshoe Race">
            <a:hlinkClick r:id="" action="ppaction://media"/>
            <a:extLst>
              <a:ext uri="{FF2B5EF4-FFF2-40B4-BE49-F238E27FC236}">
                <a16:creationId xmlns:a16="http://schemas.microsoft.com/office/drawing/2014/main" id="{F76AB32B-0B20-4C50-9E23-F42F52375853}"/>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B1000C53-C96D-4AE0-9E06-5F097BA01B93}"/>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27611FAC-CD72-4121-95CC-4B152F141795}"/>
              </a:ext>
            </a:extLst>
          </p:cNvPr>
          <p:cNvSpPr>
            <a:spLocks noGrp="1"/>
          </p:cNvSpPr>
          <p:nvPr>
            <p:ph type="sldNum" sz="quarter" idx="12"/>
          </p:nvPr>
        </p:nvSpPr>
        <p:spPr/>
        <p:txBody>
          <a:bodyPr/>
          <a:lstStyle/>
          <a:p>
            <a:fld id="{ADE010BB-8A0A-44C6-A34B-43819450A25B}" type="slidenum">
              <a:rPr lang="en-US" smtClean="0"/>
              <a:t>14</a:t>
            </a:fld>
            <a:endParaRPr lang="en-US"/>
          </a:p>
        </p:txBody>
      </p:sp>
    </p:spTree>
    <p:extLst>
      <p:ext uri="{BB962C8B-B14F-4D97-AF65-F5344CB8AC3E}">
        <p14:creationId xmlns:p14="http://schemas.microsoft.com/office/powerpoint/2010/main" val="373315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AE6C6-D34B-4833-B678-ED3F2DF59CAA}"/>
              </a:ext>
            </a:extLst>
          </p:cNvPr>
          <p:cNvSpPr>
            <a:spLocks noGrp="1"/>
          </p:cNvSpPr>
          <p:nvPr>
            <p:ph type="title"/>
          </p:nvPr>
        </p:nvSpPr>
        <p:spPr/>
        <p:txBody>
          <a:bodyPr>
            <a:normAutofit fontScale="90000"/>
          </a:bodyPr>
          <a:lstStyle/>
          <a:p>
            <a:pPr algn="ctr"/>
            <a:r>
              <a:rPr lang="en-US" b="1" dirty="0" err="1">
                <a:effectLst/>
                <a:latin typeface="Calibri" panose="020F0502020204030204" pitchFamily="34" charset="0"/>
                <a:ea typeface="Times New Roman" panose="02020603050405020304" pitchFamily="18" charset="0"/>
                <a:cs typeface="Calibri" panose="020F0502020204030204" pitchFamily="34" charset="0"/>
              </a:rPr>
              <a:t>Kickpar</a:t>
            </a:r>
            <a:r>
              <a:rPr lang="en-US" b="1" dirty="0">
                <a:effectLst/>
                <a:latin typeface="Calibri" panose="020F0502020204030204" pitchFamily="34" charset="0"/>
                <a:ea typeface="Times New Roman" panose="02020603050405020304" pitchFamily="18" charset="0"/>
                <a:cs typeface="Calibri" panose="020F0502020204030204" pitchFamily="34" charset="0"/>
              </a:rPr>
              <a:t> </a:t>
            </a:r>
            <a:br>
              <a:rPr lang="en-US" sz="1800" dirty="0">
                <a:effectLst/>
                <a:latin typeface="Calibri" panose="020F0502020204030204" pitchFamily="34" charset="0"/>
                <a:ea typeface="Times New Roman" panose="02020603050405020304" pitchFamily="18" charset="0"/>
                <a:cs typeface="Calibri" panose="020F0502020204030204" pitchFamily="34" charset="0"/>
              </a:rPr>
            </a:br>
            <a:r>
              <a:rPr lang="en-US" sz="18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3"/>
              </a:rPr>
              <a:t>https://www.canadago4sport.com/Target1/Kickpar</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6" name="Text Placeholder 5">
            <a:extLst>
              <a:ext uri="{FF2B5EF4-FFF2-40B4-BE49-F238E27FC236}">
                <a16:creationId xmlns:a16="http://schemas.microsoft.com/office/drawing/2014/main" id="{3A8FE129-DB8E-48BF-A626-FCADF85F96E6}"/>
              </a:ext>
            </a:extLst>
          </p:cNvPr>
          <p:cNvSpPr>
            <a:spLocks noGrp="1"/>
          </p:cNvSpPr>
          <p:nvPr>
            <p:ph type="body" idx="1"/>
          </p:nvPr>
        </p:nvSpPr>
        <p:spPr/>
        <p:txBody>
          <a:bodyPr/>
          <a:lstStyle/>
          <a:p>
            <a:endParaRPr lang="en-US"/>
          </a:p>
        </p:txBody>
      </p:sp>
      <p:sp>
        <p:nvSpPr>
          <p:cNvPr id="7" name="Content Placeholder 6">
            <a:extLst>
              <a:ext uri="{FF2B5EF4-FFF2-40B4-BE49-F238E27FC236}">
                <a16:creationId xmlns:a16="http://schemas.microsoft.com/office/drawing/2014/main" id="{A68468A4-89A3-4049-AFD7-732EEBAB4A6B}"/>
              </a:ext>
            </a:extLst>
          </p:cNvPr>
          <p:cNvSpPr>
            <a:spLocks noGrp="1"/>
          </p:cNvSpPr>
          <p:nvPr>
            <p:ph sz="half" idx="2"/>
          </p:nvPr>
        </p:nvSpPr>
        <p:spPr/>
        <p:txBody>
          <a:bodyPr/>
          <a:lstStyle/>
          <a:p>
            <a:r>
              <a:rPr lang="en-CA" dirty="0"/>
              <a:t>No video yet</a:t>
            </a:r>
            <a:endParaRPr lang="en-US" dirty="0"/>
          </a:p>
        </p:txBody>
      </p:sp>
      <p:sp>
        <p:nvSpPr>
          <p:cNvPr id="8" name="Text Placeholder 7">
            <a:extLst>
              <a:ext uri="{FF2B5EF4-FFF2-40B4-BE49-F238E27FC236}">
                <a16:creationId xmlns:a16="http://schemas.microsoft.com/office/drawing/2014/main" id="{38588A97-16AC-42CE-84B3-AE7AC50CCB0A}"/>
              </a:ext>
            </a:extLst>
          </p:cNvPr>
          <p:cNvSpPr>
            <a:spLocks noGrp="1"/>
          </p:cNvSpPr>
          <p:nvPr>
            <p:ph type="body" sz="quarter" idx="3"/>
          </p:nvPr>
        </p:nvSpPr>
        <p:spPr/>
        <p:txBody>
          <a:bodyPr/>
          <a:lstStyle/>
          <a:p>
            <a:endParaRPr lang="en-US"/>
          </a:p>
        </p:txBody>
      </p:sp>
      <p:pic>
        <p:nvPicPr>
          <p:cNvPr id="11" name="Content Placeholder 10">
            <a:extLst>
              <a:ext uri="{FF2B5EF4-FFF2-40B4-BE49-F238E27FC236}">
                <a16:creationId xmlns:a16="http://schemas.microsoft.com/office/drawing/2014/main" id="{09636024-F48B-44DD-AA83-949075F7CA26}"/>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307402" y="2505075"/>
            <a:ext cx="4912784" cy="3684588"/>
          </a:xfrm>
        </p:spPr>
      </p:pic>
      <p:sp>
        <p:nvSpPr>
          <p:cNvPr id="4" name="Footer Placeholder 3">
            <a:extLst>
              <a:ext uri="{FF2B5EF4-FFF2-40B4-BE49-F238E27FC236}">
                <a16:creationId xmlns:a16="http://schemas.microsoft.com/office/drawing/2014/main" id="{A606E75E-A160-4AD4-9191-CFC4AA54F445}"/>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37467C7B-0FDB-4E8A-AFE1-1E1AE7C8545C}"/>
              </a:ext>
            </a:extLst>
          </p:cNvPr>
          <p:cNvSpPr>
            <a:spLocks noGrp="1"/>
          </p:cNvSpPr>
          <p:nvPr>
            <p:ph type="sldNum" sz="quarter" idx="12"/>
          </p:nvPr>
        </p:nvSpPr>
        <p:spPr/>
        <p:txBody>
          <a:bodyPr/>
          <a:lstStyle/>
          <a:p>
            <a:fld id="{ADE010BB-8A0A-44C6-A34B-43819450A25B}" type="slidenum">
              <a:rPr lang="en-US" smtClean="0"/>
              <a:t>15</a:t>
            </a:fld>
            <a:endParaRPr lang="en-US"/>
          </a:p>
        </p:txBody>
      </p:sp>
      <p:pic>
        <p:nvPicPr>
          <p:cNvPr id="3" name="Online Media 2" title="KickPar">
            <a:hlinkClick r:id="" action="ppaction://media"/>
            <a:extLst>
              <a:ext uri="{FF2B5EF4-FFF2-40B4-BE49-F238E27FC236}">
                <a16:creationId xmlns:a16="http://schemas.microsoft.com/office/drawing/2014/main" id="{4A05AE75-D214-4993-AF8B-34FE74884840}"/>
              </a:ext>
            </a:extLst>
          </p:cNvPr>
          <p:cNvPicPr>
            <a:picLocks noRot="1" noChangeAspect="1"/>
          </p:cNvPicPr>
          <p:nvPr>
            <a:videoFile r:link="rId1"/>
          </p:nvPr>
        </p:nvPicPr>
        <p:blipFill>
          <a:blip r:embed="rId5"/>
          <a:stretch>
            <a:fillRect/>
          </a:stretch>
        </p:blipFill>
        <p:spPr>
          <a:xfrm>
            <a:off x="839788" y="2632869"/>
            <a:ext cx="5171723" cy="2909094"/>
          </a:xfrm>
          <a:prstGeom prst="rect">
            <a:avLst/>
          </a:prstGeom>
        </p:spPr>
      </p:pic>
    </p:spTree>
    <p:extLst>
      <p:ext uri="{BB962C8B-B14F-4D97-AF65-F5344CB8AC3E}">
        <p14:creationId xmlns:p14="http://schemas.microsoft.com/office/powerpoint/2010/main" val="279398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F5457-1EE5-471F-8E47-814151D2439D}"/>
              </a:ext>
            </a:extLst>
          </p:cNvPr>
          <p:cNvSpPr>
            <a:spLocks noGrp="1"/>
          </p:cNvSpPr>
          <p:nvPr>
            <p:ph type="title"/>
          </p:nvPr>
        </p:nvSpPr>
        <p:spPr/>
        <p:txBody>
          <a:bodyPr/>
          <a:lstStyle/>
          <a:p>
            <a:pPr algn="ctr"/>
            <a:r>
              <a:rPr lang="en-US" b="1" dirty="0" err="1">
                <a:effectLst/>
                <a:latin typeface="Calibri" panose="020F0502020204030204" pitchFamily="34" charset="0"/>
                <a:ea typeface="Times New Roman" panose="02020603050405020304" pitchFamily="18" charset="0"/>
                <a:cs typeface="Calibri" panose="020F0502020204030204" pitchFamily="34" charset="0"/>
              </a:rPr>
              <a:t>SyncroBall</a:t>
            </a:r>
            <a:r>
              <a:rPr lang="en-US" b="1" dirty="0">
                <a:effectLst/>
                <a:latin typeface="Calibri" panose="020F0502020204030204" pitchFamily="34" charset="0"/>
                <a:ea typeface="Times New Roman" panose="02020603050405020304" pitchFamily="18" charset="0"/>
                <a:cs typeface="Calibri" panose="020F0502020204030204" pitchFamily="34" charset="0"/>
              </a:rPr>
              <a:t> </a:t>
            </a:r>
            <a:br>
              <a:rPr lang="en-US" sz="1800" dirty="0">
                <a:effectLst/>
                <a:latin typeface="Calibri" panose="020F0502020204030204" pitchFamily="34" charset="0"/>
                <a:ea typeface="Times New Roman" panose="02020603050405020304" pitchFamily="18" charset="0"/>
                <a:cs typeface="Calibri" panose="020F0502020204030204" pitchFamily="34" charset="0"/>
              </a:rPr>
            </a:b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https://www.canadago4sport.com/Target1/SynchroBall</a:t>
            </a:r>
            <a:endParaRPr lang="en-US" dirty="0"/>
          </a:p>
        </p:txBody>
      </p:sp>
      <p:pic>
        <p:nvPicPr>
          <p:cNvPr id="11" name="Online Media 10" title="ACTION!™ SynchroBall™">
            <a:hlinkClick r:id="" action="ppaction://media"/>
            <a:extLst>
              <a:ext uri="{FF2B5EF4-FFF2-40B4-BE49-F238E27FC236}">
                <a16:creationId xmlns:a16="http://schemas.microsoft.com/office/drawing/2014/main" id="{2E28FE1E-B2D7-47C2-A52F-3F2F7EDFC9F5}"/>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BA86339C-066D-4B4A-A008-722CAF5B8A22}"/>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FD7F54DC-491B-4914-958C-EF0E34CED377}"/>
              </a:ext>
            </a:extLst>
          </p:cNvPr>
          <p:cNvSpPr>
            <a:spLocks noGrp="1"/>
          </p:cNvSpPr>
          <p:nvPr>
            <p:ph type="sldNum" sz="quarter" idx="12"/>
          </p:nvPr>
        </p:nvSpPr>
        <p:spPr/>
        <p:txBody>
          <a:bodyPr/>
          <a:lstStyle/>
          <a:p>
            <a:fld id="{ADE010BB-8A0A-44C6-A34B-43819450A25B}" type="slidenum">
              <a:rPr lang="en-US" smtClean="0"/>
              <a:t>16</a:t>
            </a:fld>
            <a:endParaRPr lang="en-US"/>
          </a:p>
        </p:txBody>
      </p:sp>
    </p:spTree>
    <p:extLst>
      <p:ext uri="{BB962C8B-B14F-4D97-AF65-F5344CB8AC3E}">
        <p14:creationId xmlns:p14="http://schemas.microsoft.com/office/powerpoint/2010/main" val="377397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3D77D-6AC8-4C1F-98A5-AA6BE83E0035}"/>
              </a:ext>
            </a:extLst>
          </p:cNvPr>
          <p:cNvSpPr>
            <a:spLocks noGrp="1"/>
          </p:cNvSpPr>
          <p:nvPr>
            <p:ph type="title"/>
          </p:nvPr>
        </p:nvSpPr>
        <p:spPr/>
        <p:txBody>
          <a:bodyPr/>
          <a:lstStyle/>
          <a:p>
            <a:pPr algn="ctr"/>
            <a:r>
              <a:rPr lang="en-US" b="1" dirty="0" err="1">
                <a:effectLst/>
                <a:latin typeface="Calibri" panose="020F0502020204030204" pitchFamily="34" charset="0"/>
                <a:ea typeface="Calibri" panose="020F0502020204030204" pitchFamily="34" charset="0"/>
                <a:cs typeface="Calibri" panose="020F0502020204030204" pitchFamily="34" charset="0"/>
              </a:rPr>
              <a:t>TripleShot</a:t>
            </a:r>
            <a:r>
              <a:rPr lang="en-US" b="1" dirty="0">
                <a:effectLst/>
                <a:latin typeface="Calibri" panose="020F0502020204030204" pitchFamily="34" charset="0"/>
                <a:ea typeface="Calibri" panose="020F0502020204030204" pitchFamily="34" charset="0"/>
                <a:cs typeface="Calibri" panose="020F0502020204030204" pitchFamily="34" charset="0"/>
              </a:rPr>
              <a:t> Disc Target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https://www.gophersport.com/sports/disc-golf/tripleshot-disc-target-set?item=169024</a:t>
            </a:r>
            <a:endParaRPr lang="en-US" dirty="0"/>
          </a:p>
        </p:txBody>
      </p:sp>
      <p:pic>
        <p:nvPicPr>
          <p:cNvPr id="11" name="Online Media 10" title="TripleShot Disc Target Set">
            <a:hlinkClick r:id="" action="ppaction://media"/>
            <a:extLst>
              <a:ext uri="{FF2B5EF4-FFF2-40B4-BE49-F238E27FC236}">
                <a16:creationId xmlns:a16="http://schemas.microsoft.com/office/drawing/2014/main" id="{F5890768-39CC-46A5-9C0E-5F07103BA172}"/>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AF5E48B5-4261-4E66-BFA7-D9FCE309F55F}"/>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07C17A04-FD65-41B0-A5C1-ADC71A98481E}"/>
              </a:ext>
            </a:extLst>
          </p:cNvPr>
          <p:cNvSpPr>
            <a:spLocks noGrp="1"/>
          </p:cNvSpPr>
          <p:nvPr>
            <p:ph type="sldNum" sz="quarter" idx="12"/>
          </p:nvPr>
        </p:nvSpPr>
        <p:spPr/>
        <p:txBody>
          <a:bodyPr/>
          <a:lstStyle/>
          <a:p>
            <a:fld id="{ADE010BB-8A0A-44C6-A34B-43819450A25B}" type="slidenum">
              <a:rPr lang="en-US" smtClean="0"/>
              <a:t>17</a:t>
            </a:fld>
            <a:endParaRPr lang="en-US"/>
          </a:p>
        </p:txBody>
      </p:sp>
    </p:spTree>
    <p:extLst>
      <p:ext uri="{BB962C8B-B14F-4D97-AF65-F5344CB8AC3E}">
        <p14:creationId xmlns:p14="http://schemas.microsoft.com/office/powerpoint/2010/main" val="253845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49DD5-3857-472A-9A37-F8E018FDC5C6}"/>
              </a:ext>
            </a:extLst>
          </p:cNvPr>
          <p:cNvSpPr>
            <a:spLocks noGrp="1"/>
          </p:cNvSpPr>
          <p:nvPr>
            <p:ph type="title"/>
          </p:nvPr>
        </p:nvSpPr>
        <p:spPr/>
        <p:txBody>
          <a:bodyPr/>
          <a:lstStyle/>
          <a:p>
            <a:pPr algn="ctr"/>
            <a:r>
              <a:rPr lang="en-US" b="1" dirty="0">
                <a:effectLst/>
                <a:latin typeface="Calibri" panose="020F0502020204030204" pitchFamily="34" charset="0"/>
                <a:ea typeface="Calibri" panose="020F0502020204030204" pitchFamily="34" charset="0"/>
                <a:cs typeface="Calibri" panose="020F0502020204030204" pitchFamily="34" charset="0"/>
              </a:rPr>
              <a:t>Launch Baseball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https://www.canadago4sport.com/strike/Launch-Baseball</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dirty="0"/>
          </a:p>
        </p:txBody>
      </p:sp>
      <p:pic>
        <p:nvPicPr>
          <p:cNvPr id="6" name="Online Media 5" title="LaunchBallBaseball">
            <a:hlinkClick r:id="" action="ppaction://media"/>
            <a:extLst>
              <a:ext uri="{FF2B5EF4-FFF2-40B4-BE49-F238E27FC236}">
                <a16:creationId xmlns:a16="http://schemas.microsoft.com/office/drawing/2014/main" id="{91841346-4720-40A7-84C4-004B18AA54B7}"/>
              </a:ext>
            </a:extLst>
          </p:cNvPr>
          <p:cNvPicPr>
            <a:picLocks noGrp="1" noRot="1" noChangeAspect="1"/>
          </p:cNvPicPr>
          <p:nvPr>
            <p:ph idx="1"/>
            <a:videoFile r:link="rId1"/>
          </p:nvPr>
        </p:nvPicPr>
        <p:blipFill>
          <a:blip r:embed="rId4"/>
          <a:stretch>
            <a:fillRect/>
          </a:stretch>
        </p:blipFill>
        <p:spPr>
          <a:xfrm>
            <a:off x="3192463" y="1825625"/>
            <a:ext cx="5805487" cy="4351338"/>
          </a:xfrm>
          <a:prstGeom prst="rect">
            <a:avLst/>
          </a:prstGeom>
        </p:spPr>
      </p:pic>
      <p:sp>
        <p:nvSpPr>
          <p:cNvPr id="4" name="Footer Placeholder 3">
            <a:extLst>
              <a:ext uri="{FF2B5EF4-FFF2-40B4-BE49-F238E27FC236}">
                <a16:creationId xmlns:a16="http://schemas.microsoft.com/office/drawing/2014/main" id="{B8B9FBED-9FE6-4F18-B736-1AFEB604BEE8}"/>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817BD2E8-85CB-4C88-81AE-1A9932910797}"/>
              </a:ext>
            </a:extLst>
          </p:cNvPr>
          <p:cNvSpPr>
            <a:spLocks noGrp="1"/>
          </p:cNvSpPr>
          <p:nvPr>
            <p:ph type="sldNum" sz="quarter" idx="12"/>
          </p:nvPr>
        </p:nvSpPr>
        <p:spPr/>
        <p:txBody>
          <a:bodyPr/>
          <a:lstStyle/>
          <a:p>
            <a:fld id="{ADE010BB-8A0A-44C6-A34B-43819450A25B}" type="slidenum">
              <a:rPr lang="en-US" smtClean="0"/>
              <a:t>18</a:t>
            </a:fld>
            <a:endParaRPr lang="en-US"/>
          </a:p>
        </p:txBody>
      </p:sp>
    </p:spTree>
    <p:extLst>
      <p:ext uri="{BB962C8B-B14F-4D97-AF65-F5344CB8AC3E}">
        <p14:creationId xmlns:p14="http://schemas.microsoft.com/office/powerpoint/2010/main" val="33306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02748-2E21-4F9E-A298-6799518D9413}"/>
              </a:ext>
            </a:extLst>
          </p:cNvPr>
          <p:cNvSpPr>
            <a:spLocks noGrp="1"/>
          </p:cNvSpPr>
          <p:nvPr>
            <p:ph type="title"/>
          </p:nvPr>
        </p:nvSpPr>
        <p:spPr/>
        <p:txBody>
          <a:bodyPr/>
          <a:lstStyle/>
          <a:p>
            <a:pPr algn="ctr"/>
            <a:r>
              <a:rPr lang="en-US" b="1" dirty="0">
                <a:effectLst/>
                <a:latin typeface="Calibri" panose="020F0502020204030204" pitchFamily="34" charset="0"/>
                <a:ea typeface="Calibri" panose="020F0502020204030204" pitchFamily="34" charset="0"/>
                <a:cs typeface="Calibri" panose="020F0502020204030204" pitchFamily="34" charset="0"/>
              </a:rPr>
              <a:t>Golf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2"/>
              </a:rPr>
              <a:t>https://www.gophersport.com/search-unbxd?&amp;q=Golf%20Equipment&amp;rows=40&amp;view=grid&amp;start=0</a:t>
            </a:r>
            <a:endParaRPr lang="en-US" dirty="0"/>
          </a:p>
        </p:txBody>
      </p:sp>
      <p:sp>
        <p:nvSpPr>
          <p:cNvPr id="3" name="Content Placeholder 2">
            <a:extLst>
              <a:ext uri="{FF2B5EF4-FFF2-40B4-BE49-F238E27FC236}">
                <a16:creationId xmlns:a16="http://schemas.microsoft.com/office/drawing/2014/main" id="{161AA3BE-E160-4CB6-9AB1-4858941D9751}"/>
              </a:ext>
            </a:extLst>
          </p:cNvPr>
          <p:cNvSpPr>
            <a:spLocks noGrp="1"/>
          </p:cNvSpPr>
          <p:nvPr>
            <p:ph idx="1"/>
          </p:nvPr>
        </p:nvSpPr>
        <p:spPr/>
        <p:txBody>
          <a:bodyPr/>
          <a:lstStyle/>
          <a:p>
            <a:r>
              <a:rPr lang="en-CA" dirty="0"/>
              <a:t>Regular Golf</a:t>
            </a:r>
            <a:endParaRPr lang="en-US" dirty="0"/>
          </a:p>
        </p:txBody>
      </p:sp>
      <p:sp>
        <p:nvSpPr>
          <p:cNvPr id="4" name="Footer Placeholder 3">
            <a:extLst>
              <a:ext uri="{FF2B5EF4-FFF2-40B4-BE49-F238E27FC236}">
                <a16:creationId xmlns:a16="http://schemas.microsoft.com/office/drawing/2014/main" id="{4E5B392D-D6C5-49AA-B6F5-4DF96E8443E9}"/>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A54F81BD-D6F0-45FE-B8C6-0A93FC610048}"/>
              </a:ext>
            </a:extLst>
          </p:cNvPr>
          <p:cNvSpPr>
            <a:spLocks noGrp="1"/>
          </p:cNvSpPr>
          <p:nvPr>
            <p:ph type="sldNum" sz="quarter" idx="12"/>
          </p:nvPr>
        </p:nvSpPr>
        <p:spPr/>
        <p:txBody>
          <a:bodyPr/>
          <a:lstStyle/>
          <a:p>
            <a:fld id="{ADE010BB-8A0A-44C6-A34B-43819450A25B}" type="slidenum">
              <a:rPr lang="en-US" smtClean="0"/>
              <a:t>19</a:t>
            </a:fld>
            <a:endParaRPr lang="en-US"/>
          </a:p>
        </p:txBody>
      </p:sp>
    </p:spTree>
    <p:extLst>
      <p:ext uri="{BB962C8B-B14F-4D97-AF65-F5344CB8AC3E}">
        <p14:creationId xmlns:p14="http://schemas.microsoft.com/office/powerpoint/2010/main" val="2286195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315E8-C60A-4C8C-8001-B4DCB4EA0932}"/>
              </a:ext>
            </a:extLst>
          </p:cNvPr>
          <p:cNvSpPr>
            <a:spLocks noGrp="1"/>
          </p:cNvSpPr>
          <p:nvPr>
            <p:ph type="title"/>
          </p:nvPr>
        </p:nvSpPr>
        <p:spPr/>
        <p:txBody>
          <a:bodyPr/>
          <a:lstStyle/>
          <a:p>
            <a:pPr algn="ctr"/>
            <a:r>
              <a:rPr lang="en-CA" b="1" dirty="0"/>
              <a:t>Covid-19: PHE Canada</a:t>
            </a:r>
            <a:endParaRPr lang="en-US" b="1" dirty="0"/>
          </a:p>
        </p:txBody>
      </p:sp>
      <p:sp>
        <p:nvSpPr>
          <p:cNvPr id="4" name="Footer Placeholder 3">
            <a:extLst>
              <a:ext uri="{FF2B5EF4-FFF2-40B4-BE49-F238E27FC236}">
                <a16:creationId xmlns:a16="http://schemas.microsoft.com/office/drawing/2014/main" id="{2DCBB81A-2CCB-469B-8DBF-3CBF93F7511B}"/>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34BEE3A2-9873-4A83-A64F-A3AE095F559B}"/>
              </a:ext>
            </a:extLst>
          </p:cNvPr>
          <p:cNvSpPr>
            <a:spLocks noGrp="1"/>
          </p:cNvSpPr>
          <p:nvPr>
            <p:ph type="sldNum" sz="quarter" idx="12"/>
          </p:nvPr>
        </p:nvSpPr>
        <p:spPr/>
        <p:txBody>
          <a:bodyPr/>
          <a:lstStyle/>
          <a:p>
            <a:fld id="{ADE010BB-8A0A-44C6-A34B-43819450A25B}" type="slidenum">
              <a:rPr lang="en-US" smtClean="0"/>
              <a:t>2</a:t>
            </a:fld>
            <a:endParaRPr lang="en-US"/>
          </a:p>
        </p:txBody>
      </p:sp>
      <p:pic>
        <p:nvPicPr>
          <p:cNvPr id="11" name="Content Placeholder 10">
            <a:hlinkClick r:id="rId2"/>
            <a:extLst>
              <a:ext uri="{FF2B5EF4-FFF2-40B4-BE49-F238E27FC236}">
                <a16:creationId xmlns:a16="http://schemas.microsoft.com/office/drawing/2014/main" id="{0990A378-F59B-4187-80FE-367AAC6B74E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31677" y="1348087"/>
            <a:ext cx="3728646" cy="4854043"/>
          </a:xfrm>
        </p:spPr>
      </p:pic>
    </p:spTree>
    <p:extLst>
      <p:ext uri="{BB962C8B-B14F-4D97-AF65-F5344CB8AC3E}">
        <p14:creationId xmlns:p14="http://schemas.microsoft.com/office/powerpoint/2010/main" val="336491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996CC-68CB-45FC-B257-2DA343890787}"/>
              </a:ext>
            </a:extLst>
          </p:cNvPr>
          <p:cNvSpPr>
            <a:spLocks noGrp="1"/>
          </p:cNvSpPr>
          <p:nvPr>
            <p:ph type="title"/>
          </p:nvPr>
        </p:nvSpPr>
        <p:spPr/>
        <p:txBody>
          <a:bodyPr>
            <a:normAutofit/>
          </a:bodyPr>
          <a:lstStyle/>
          <a:p>
            <a:pPr algn="ctr"/>
            <a:r>
              <a:rPr lang="en-US" b="1" dirty="0">
                <a:effectLst/>
                <a:latin typeface="Calibri" panose="020F0502020204030204" pitchFamily="34" charset="0"/>
                <a:ea typeface="Calibri" panose="020F0502020204030204" pitchFamily="34" charset="0"/>
                <a:cs typeface="Calibri" panose="020F0502020204030204" pitchFamily="34" charset="0"/>
              </a:rPr>
              <a:t>Disc Golf—With </a:t>
            </a:r>
            <a:r>
              <a:rPr lang="en-CA" b="1" dirty="0">
                <a:effectLst/>
                <a:latin typeface="Calibri" panose="020F0502020204030204" pitchFamily="34" charset="0"/>
                <a:ea typeface="Calibri" panose="020F0502020204030204" pitchFamily="34" charset="0"/>
                <a:cs typeface="Calibri" panose="020F0502020204030204" pitchFamily="34" charset="0"/>
              </a:rPr>
              <a:t>Mobile Stands</a:t>
            </a:r>
            <a:br>
              <a:rPr lang="en-CA" b="1" dirty="0">
                <a:effectLst/>
                <a:latin typeface="Calibri" panose="020F0502020204030204" pitchFamily="34" charset="0"/>
                <a:ea typeface="Calibri" panose="020F0502020204030204" pitchFamily="34" charset="0"/>
                <a:cs typeface="Calibri" panose="020F0502020204030204" pitchFamily="34" charset="0"/>
              </a:rPr>
            </a:br>
            <a:r>
              <a:rPr lang="en-CA" sz="2000" b="1" dirty="0">
                <a:effectLst/>
                <a:latin typeface="Calibri" panose="020F0502020204030204" pitchFamily="34" charset="0"/>
                <a:ea typeface="Calibri" panose="020F0502020204030204" pitchFamily="34" charset="0"/>
                <a:cs typeface="Calibri" panose="020F0502020204030204" pitchFamily="34" charset="0"/>
                <a:hlinkClick r:id="rId3"/>
              </a:rPr>
              <a:t>https://www.canadago4sport.com/Target1/Disc-Golf-with-Mobile-Goals</a:t>
            </a:r>
            <a:endParaRPr lang="en-US" dirty="0"/>
          </a:p>
        </p:txBody>
      </p:sp>
      <p:sp>
        <p:nvSpPr>
          <p:cNvPr id="4" name="Footer Placeholder 3">
            <a:extLst>
              <a:ext uri="{FF2B5EF4-FFF2-40B4-BE49-F238E27FC236}">
                <a16:creationId xmlns:a16="http://schemas.microsoft.com/office/drawing/2014/main" id="{56A974FF-FE26-49D7-BF58-4D0752FBDD30}"/>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214B5141-9A64-4E37-B737-38F823E2D850}"/>
              </a:ext>
            </a:extLst>
          </p:cNvPr>
          <p:cNvSpPr>
            <a:spLocks noGrp="1"/>
          </p:cNvSpPr>
          <p:nvPr>
            <p:ph type="sldNum" sz="quarter" idx="12"/>
          </p:nvPr>
        </p:nvSpPr>
        <p:spPr/>
        <p:txBody>
          <a:bodyPr/>
          <a:lstStyle/>
          <a:p>
            <a:fld id="{ADE010BB-8A0A-44C6-A34B-43819450A25B}" type="slidenum">
              <a:rPr lang="en-US" smtClean="0"/>
              <a:t>20</a:t>
            </a:fld>
            <a:endParaRPr lang="en-US"/>
          </a:p>
        </p:txBody>
      </p:sp>
      <p:pic>
        <p:nvPicPr>
          <p:cNvPr id="8" name="Online Media 7" title="Disc Golf with Targets">
            <a:hlinkClick r:id="" action="ppaction://media"/>
            <a:extLst>
              <a:ext uri="{FF2B5EF4-FFF2-40B4-BE49-F238E27FC236}">
                <a16:creationId xmlns:a16="http://schemas.microsoft.com/office/drawing/2014/main" id="{8B06F05D-4DFB-4DDC-BCB7-4C436F1EE019}"/>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Tree>
    <p:extLst>
      <p:ext uri="{BB962C8B-B14F-4D97-AF65-F5344CB8AC3E}">
        <p14:creationId xmlns:p14="http://schemas.microsoft.com/office/powerpoint/2010/main" val="312170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996CC-68CB-45FC-B257-2DA343890787}"/>
              </a:ext>
            </a:extLst>
          </p:cNvPr>
          <p:cNvSpPr>
            <a:spLocks noGrp="1"/>
          </p:cNvSpPr>
          <p:nvPr>
            <p:ph type="title"/>
          </p:nvPr>
        </p:nvSpPr>
        <p:spPr/>
        <p:txBody>
          <a:bodyPr>
            <a:normAutofit/>
          </a:bodyPr>
          <a:lstStyle/>
          <a:p>
            <a:pPr algn="ctr"/>
            <a:r>
              <a:rPr lang="en-US" b="1" dirty="0">
                <a:effectLst/>
                <a:latin typeface="Calibri" panose="020F0502020204030204" pitchFamily="34" charset="0"/>
                <a:ea typeface="Calibri" panose="020F0502020204030204" pitchFamily="34" charset="0"/>
                <a:cs typeface="Calibri" panose="020F0502020204030204" pitchFamily="34" charset="0"/>
              </a:rPr>
              <a:t>Disc Golf—With Natural Goals</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hlinkClick r:id="rId3"/>
              </a:rPr>
              <a:t>https://www.canadago4sport.com/Target1/Disc-Golf-with-Natural-Goals</a:t>
            </a:r>
            <a:endParaRPr lang="en-US" sz="1800" dirty="0"/>
          </a:p>
        </p:txBody>
      </p:sp>
      <p:sp>
        <p:nvSpPr>
          <p:cNvPr id="4" name="Footer Placeholder 3">
            <a:extLst>
              <a:ext uri="{FF2B5EF4-FFF2-40B4-BE49-F238E27FC236}">
                <a16:creationId xmlns:a16="http://schemas.microsoft.com/office/drawing/2014/main" id="{56A974FF-FE26-49D7-BF58-4D0752FBDD30}"/>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214B5141-9A64-4E37-B737-38F823E2D850}"/>
              </a:ext>
            </a:extLst>
          </p:cNvPr>
          <p:cNvSpPr>
            <a:spLocks noGrp="1"/>
          </p:cNvSpPr>
          <p:nvPr>
            <p:ph type="sldNum" sz="quarter" idx="12"/>
          </p:nvPr>
        </p:nvSpPr>
        <p:spPr/>
        <p:txBody>
          <a:bodyPr/>
          <a:lstStyle/>
          <a:p>
            <a:fld id="{ADE010BB-8A0A-44C6-A34B-43819450A25B}" type="slidenum">
              <a:rPr lang="en-US" smtClean="0"/>
              <a:t>21</a:t>
            </a:fld>
            <a:endParaRPr lang="en-US"/>
          </a:p>
        </p:txBody>
      </p:sp>
      <p:pic>
        <p:nvPicPr>
          <p:cNvPr id="9" name="Online Media 8" title="Natural Disc Golf">
            <a:hlinkClick r:id="" action="ppaction://media"/>
            <a:extLst>
              <a:ext uri="{FF2B5EF4-FFF2-40B4-BE49-F238E27FC236}">
                <a16:creationId xmlns:a16="http://schemas.microsoft.com/office/drawing/2014/main" id="{73EABA67-CDA7-4057-BB03-B7BCB0355166}"/>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Tree>
    <p:extLst>
      <p:ext uri="{BB962C8B-B14F-4D97-AF65-F5344CB8AC3E}">
        <p14:creationId xmlns:p14="http://schemas.microsoft.com/office/powerpoint/2010/main" val="211480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F9F93-7B49-4A4F-A0E6-67EC1ADF15A4}"/>
              </a:ext>
            </a:extLst>
          </p:cNvPr>
          <p:cNvSpPr>
            <a:spLocks noGrp="1"/>
          </p:cNvSpPr>
          <p:nvPr>
            <p:ph type="title"/>
          </p:nvPr>
        </p:nvSpPr>
        <p:spPr/>
        <p:txBody>
          <a:bodyPr>
            <a:normAutofit fontScale="90000"/>
          </a:bodyPr>
          <a:lstStyle/>
          <a:p>
            <a:pPr algn="ctr"/>
            <a:r>
              <a:rPr lang="en-CA" b="1" dirty="0"/>
              <a:t>Net Game</a:t>
            </a:r>
            <a:br>
              <a:rPr lang="en-CA" b="1" dirty="0"/>
            </a:br>
            <a:r>
              <a:rPr lang="en-US" b="1" dirty="0">
                <a:effectLst/>
                <a:latin typeface="Calibri" panose="020F0502020204030204" pitchFamily="34" charset="0"/>
                <a:ea typeface="Times New Roman" panose="02020603050405020304" pitchFamily="18" charset="0"/>
                <a:cs typeface="Calibri" panose="020F0502020204030204" pitchFamily="34" charset="0"/>
              </a:rPr>
              <a:t>Team Launch </a:t>
            </a:r>
            <a:br>
              <a:rPr lang="en-US" sz="1800" dirty="0">
                <a:effectLst/>
                <a:latin typeface="Calibri" panose="020F0502020204030204" pitchFamily="34" charset="0"/>
                <a:ea typeface="Times New Roman" panose="02020603050405020304" pitchFamily="18" charset="0"/>
                <a:cs typeface="Calibri" panose="020F0502020204030204" pitchFamily="34" charset="0"/>
              </a:rPr>
            </a:b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https://www.canadago4sport.com/Net/Team-Launch-Light</a:t>
            </a:r>
            <a:endParaRPr lang="en-US" dirty="0"/>
          </a:p>
        </p:txBody>
      </p:sp>
      <p:pic>
        <p:nvPicPr>
          <p:cNvPr id="6" name="Online Media 5" title="TeamLaunchLight">
            <a:hlinkClick r:id="" action="ppaction://media"/>
            <a:extLst>
              <a:ext uri="{FF2B5EF4-FFF2-40B4-BE49-F238E27FC236}">
                <a16:creationId xmlns:a16="http://schemas.microsoft.com/office/drawing/2014/main" id="{B958210D-FADC-441B-B11C-9763D7D5D201}"/>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15BCC9AB-B3A8-4D5A-B5DE-88D23536E129}"/>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8AF2D126-7B37-47F9-A6DF-FCEE03206A5B}"/>
              </a:ext>
            </a:extLst>
          </p:cNvPr>
          <p:cNvSpPr>
            <a:spLocks noGrp="1"/>
          </p:cNvSpPr>
          <p:nvPr>
            <p:ph type="sldNum" sz="quarter" idx="12"/>
          </p:nvPr>
        </p:nvSpPr>
        <p:spPr/>
        <p:txBody>
          <a:bodyPr/>
          <a:lstStyle/>
          <a:p>
            <a:fld id="{ADE010BB-8A0A-44C6-A34B-43819450A25B}" type="slidenum">
              <a:rPr lang="en-US" smtClean="0"/>
              <a:t>22</a:t>
            </a:fld>
            <a:endParaRPr lang="en-US"/>
          </a:p>
        </p:txBody>
      </p:sp>
    </p:spTree>
    <p:extLst>
      <p:ext uri="{BB962C8B-B14F-4D97-AF65-F5344CB8AC3E}">
        <p14:creationId xmlns:p14="http://schemas.microsoft.com/office/powerpoint/2010/main" val="139373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166D1-425B-4648-BB93-717EF0DA3C91}"/>
              </a:ext>
            </a:extLst>
          </p:cNvPr>
          <p:cNvSpPr>
            <a:spLocks noGrp="1"/>
          </p:cNvSpPr>
          <p:nvPr>
            <p:ph type="title"/>
          </p:nvPr>
        </p:nvSpPr>
        <p:spPr/>
        <p:txBody>
          <a:bodyPr>
            <a:normAutofit/>
          </a:bodyPr>
          <a:lstStyle/>
          <a:p>
            <a:pPr marL="0" marR="0" algn="ctr">
              <a:lnSpc>
                <a:spcPct val="107000"/>
              </a:lnSpc>
              <a:spcBef>
                <a:spcPts val="0"/>
              </a:spcBef>
              <a:spcAft>
                <a:spcPts val="0"/>
              </a:spcAft>
            </a:pPr>
            <a:r>
              <a:rPr lang="en-US" b="1" dirty="0">
                <a:effectLst/>
                <a:latin typeface="Calibri" panose="020F0502020204030204" pitchFamily="34" charset="0"/>
                <a:ea typeface="Times New Roman" panose="02020603050405020304" pitchFamily="18" charset="0"/>
                <a:cs typeface="Calibri" panose="020F0502020204030204" pitchFamily="34" charset="0"/>
              </a:rPr>
              <a:t>Fitness Activities</a:t>
            </a:r>
            <a:endParaRPr lang="en-US" b="1" dirty="0"/>
          </a:p>
        </p:txBody>
      </p:sp>
      <p:sp>
        <p:nvSpPr>
          <p:cNvPr id="3" name="Content Placeholder 2">
            <a:extLst>
              <a:ext uri="{FF2B5EF4-FFF2-40B4-BE49-F238E27FC236}">
                <a16:creationId xmlns:a16="http://schemas.microsoft.com/office/drawing/2014/main" id="{75D239B5-D073-4901-AA37-F70A36448093}"/>
              </a:ext>
            </a:extLst>
          </p:cNvPr>
          <p:cNvSpPr>
            <a:spLocks noGrp="1"/>
          </p:cNvSpPr>
          <p:nvPr>
            <p:ph sz="half" idx="1"/>
          </p:nvPr>
        </p:nvSpPr>
        <p:spPr/>
        <p:txBody>
          <a:bodyPr/>
          <a:lstStyle/>
          <a:p>
            <a:r>
              <a:rPr lang="en-US" sz="2800" dirty="0">
                <a:effectLst/>
                <a:latin typeface="Calibri" panose="020F0502020204030204" pitchFamily="34" charset="0"/>
                <a:ea typeface="Times New Roman" panose="02020603050405020304" pitchFamily="18" charset="0"/>
                <a:cs typeface="Calibri" panose="020F0502020204030204" pitchFamily="34" charset="0"/>
              </a:rPr>
              <a:t>Warmup charts without equipment</a:t>
            </a:r>
          </a:p>
          <a:p>
            <a:pPr lvl="1"/>
            <a:r>
              <a:rPr lang="en-US"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2"/>
              </a:rPr>
              <a:t>https://www.gophersport.com/pe/gym-posters/teach-nique-warm-ups-banners?item=9332</a:t>
            </a:r>
            <a:endParaRPr lang="en-US" u="sng"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EB88D825-CB8D-4701-891A-15F7153B0001}"/>
              </a:ext>
            </a:extLst>
          </p:cNvPr>
          <p:cNvSpPr>
            <a:spLocks noGrp="1"/>
          </p:cNvSpPr>
          <p:nvPr>
            <p:ph sz="half" idx="2"/>
          </p:nvPr>
        </p:nvSpPr>
        <p:spPr/>
        <p:txBody>
          <a:bodyPr/>
          <a:lstStyle/>
          <a:p>
            <a:r>
              <a:rPr lang="en-US" sz="2800" dirty="0">
                <a:effectLst/>
                <a:latin typeface="Calibri" panose="020F0502020204030204" pitchFamily="34" charset="0"/>
                <a:ea typeface="Calibri" panose="020F0502020204030204" pitchFamily="34" charset="0"/>
                <a:cs typeface="Calibri" panose="020F0502020204030204" pitchFamily="34" charset="0"/>
              </a:rPr>
              <a:t>F.I.T.T Banners</a:t>
            </a:r>
          </a:p>
          <a:p>
            <a:pPr lvl="1"/>
            <a:r>
              <a:rPr lang="en-US"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https://www.gophersport.com/pe/gym-posters/teach-nique-fitt-banners?item=10848</a:t>
            </a:r>
            <a:endParaRPr lang="en-US" dirty="0"/>
          </a:p>
          <a:p>
            <a:endParaRPr lang="en-US" dirty="0"/>
          </a:p>
        </p:txBody>
      </p:sp>
      <p:sp>
        <p:nvSpPr>
          <p:cNvPr id="4" name="Footer Placeholder 3">
            <a:extLst>
              <a:ext uri="{FF2B5EF4-FFF2-40B4-BE49-F238E27FC236}">
                <a16:creationId xmlns:a16="http://schemas.microsoft.com/office/drawing/2014/main" id="{6B0F6B53-27FE-470F-BF98-2DA10913ED5E}"/>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C5A87CAF-EC0F-4E4B-8CB1-5BBED2C0EDAA}"/>
              </a:ext>
            </a:extLst>
          </p:cNvPr>
          <p:cNvSpPr>
            <a:spLocks noGrp="1"/>
          </p:cNvSpPr>
          <p:nvPr>
            <p:ph type="sldNum" sz="quarter" idx="12"/>
          </p:nvPr>
        </p:nvSpPr>
        <p:spPr/>
        <p:txBody>
          <a:bodyPr/>
          <a:lstStyle/>
          <a:p>
            <a:fld id="{ADE010BB-8A0A-44C6-A34B-43819450A25B}" type="slidenum">
              <a:rPr lang="en-US" smtClean="0"/>
              <a:t>23</a:t>
            </a:fld>
            <a:endParaRPr lang="en-US"/>
          </a:p>
        </p:txBody>
      </p:sp>
      <p:pic>
        <p:nvPicPr>
          <p:cNvPr id="7" name="Picture 6">
            <a:extLst>
              <a:ext uri="{FF2B5EF4-FFF2-40B4-BE49-F238E27FC236}">
                <a16:creationId xmlns:a16="http://schemas.microsoft.com/office/drawing/2014/main" id="{895D09A1-C8F8-4A7D-95D9-49E7535C2175}"/>
              </a:ext>
            </a:extLst>
          </p:cNvPr>
          <p:cNvPicPr>
            <a:picLocks noChangeAspect="1"/>
          </p:cNvPicPr>
          <p:nvPr/>
        </p:nvPicPr>
        <p:blipFill>
          <a:blip r:embed="rId4"/>
          <a:stretch>
            <a:fillRect/>
          </a:stretch>
        </p:blipFill>
        <p:spPr>
          <a:xfrm>
            <a:off x="1356919" y="3771377"/>
            <a:ext cx="3567419" cy="2675564"/>
          </a:xfrm>
          <a:prstGeom prst="rect">
            <a:avLst/>
          </a:prstGeom>
        </p:spPr>
      </p:pic>
      <p:pic>
        <p:nvPicPr>
          <p:cNvPr id="8" name="Picture 7">
            <a:extLst>
              <a:ext uri="{FF2B5EF4-FFF2-40B4-BE49-F238E27FC236}">
                <a16:creationId xmlns:a16="http://schemas.microsoft.com/office/drawing/2014/main" id="{58CA5A3D-D4AA-4587-8747-63FD893A9712}"/>
              </a:ext>
            </a:extLst>
          </p:cNvPr>
          <p:cNvPicPr>
            <a:picLocks noChangeAspect="1"/>
          </p:cNvPicPr>
          <p:nvPr/>
        </p:nvPicPr>
        <p:blipFill>
          <a:blip r:embed="rId5"/>
          <a:stretch>
            <a:fillRect/>
          </a:stretch>
        </p:blipFill>
        <p:spPr>
          <a:xfrm>
            <a:off x="6096000" y="3586480"/>
            <a:ext cx="5480807" cy="2769870"/>
          </a:xfrm>
          <a:prstGeom prst="rect">
            <a:avLst/>
          </a:prstGeom>
        </p:spPr>
      </p:pic>
    </p:spTree>
    <p:extLst>
      <p:ext uri="{BB962C8B-B14F-4D97-AF65-F5344CB8AC3E}">
        <p14:creationId xmlns:p14="http://schemas.microsoft.com/office/powerpoint/2010/main" val="3898566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FDD41-1C7A-40BB-A6C4-B10BEA4189EF}"/>
              </a:ext>
            </a:extLst>
          </p:cNvPr>
          <p:cNvSpPr>
            <a:spLocks noGrp="1"/>
          </p:cNvSpPr>
          <p:nvPr>
            <p:ph type="title"/>
          </p:nvPr>
        </p:nvSpPr>
        <p:spPr/>
        <p:txBody>
          <a:bodyPr>
            <a:normAutofit fontScale="90000"/>
          </a:bodyPr>
          <a:lstStyle/>
          <a:p>
            <a:pPr algn="ctr"/>
            <a:r>
              <a:rPr lang="en-CA" b="1" dirty="0"/>
              <a:t>Fitness Activities </a:t>
            </a:r>
            <a:r>
              <a:rPr lang="en-CA" b="1" dirty="0" err="1"/>
              <a:t>Con`t</a:t>
            </a:r>
            <a:br>
              <a:rPr lang="en-CA" b="1" dirty="0"/>
            </a:br>
            <a:r>
              <a:rPr lang="en-US" b="1" dirty="0" err="1">
                <a:effectLst/>
                <a:latin typeface="Calibri" panose="020F0502020204030204" pitchFamily="34" charset="0"/>
                <a:ea typeface="Calibri" panose="020F0502020204030204" pitchFamily="34" charset="0"/>
                <a:cs typeface="Calibri" panose="020F0502020204030204" pitchFamily="34" charset="0"/>
              </a:rPr>
              <a:t>Exeropoly</a:t>
            </a:r>
            <a:r>
              <a:rPr lang="en-US" b="1" dirty="0">
                <a:effectLst/>
                <a:latin typeface="Calibri" panose="020F0502020204030204" pitchFamily="34" charset="0"/>
                <a:ea typeface="Calibri" panose="020F0502020204030204" pitchFamily="34" charset="0"/>
                <a:cs typeface="Calibri" panose="020F0502020204030204" pitchFamily="34" charset="0"/>
              </a:rPr>
              <a:t>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https://www.canadago4sport.com/Warmups/Exeropoly</a:t>
            </a:r>
            <a:endParaRPr lang="en-US" dirty="0"/>
          </a:p>
        </p:txBody>
      </p:sp>
      <p:pic>
        <p:nvPicPr>
          <p:cNvPr id="6" name="Online Media 5" title="Exeropoly">
            <a:hlinkClick r:id="" action="ppaction://media"/>
            <a:extLst>
              <a:ext uri="{FF2B5EF4-FFF2-40B4-BE49-F238E27FC236}">
                <a16:creationId xmlns:a16="http://schemas.microsoft.com/office/drawing/2014/main" id="{9800EE96-3CF8-4E60-A954-AECC7805FA93}"/>
              </a:ext>
            </a:extLst>
          </p:cNvPr>
          <p:cNvPicPr>
            <a:picLocks noGrp="1" noRot="1" noChangeAspect="1"/>
          </p:cNvPicPr>
          <p:nvPr>
            <p:ph idx="1"/>
            <a:videoFile r:link="rId1"/>
          </p:nvPr>
        </p:nvPicPr>
        <p:blipFill>
          <a:blip r:embed="rId4"/>
          <a:stretch>
            <a:fillRect/>
          </a:stretch>
        </p:blipFill>
        <p:spPr>
          <a:xfrm>
            <a:off x="1146575" y="2315314"/>
            <a:ext cx="5944338" cy="3343614"/>
          </a:xfrm>
          <a:prstGeom prst="rect">
            <a:avLst/>
          </a:prstGeom>
        </p:spPr>
      </p:pic>
      <p:sp>
        <p:nvSpPr>
          <p:cNvPr id="4" name="Footer Placeholder 3">
            <a:extLst>
              <a:ext uri="{FF2B5EF4-FFF2-40B4-BE49-F238E27FC236}">
                <a16:creationId xmlns:a16="http://schemas.microsoft.com/office/drawing/2014/main" id="{ABF1D9AC-CC5D-46EF-B54F-A8C315CBBED1}"/>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5D6FEB37-98E1-4524-AB80-ADCD08A2137A}"/>
              </a:ext>
            </a:extLst>
          </p:cNvPr>
          <p:cNvSpPr>
            <a:spLocks noGrp="1"/>
          </p:cNvSpPr>
          <p:nvPr>
            <p:ph type="sldNum" sz="quarter" idx="12"/>
          </p:nvPr>
        </p:nvSpPr>
        <p:spPr/>
        <p:txBody>
          <a:bodyPr/>
          <a:lstStyle/>
          <a:p>
            <a:fld id="{ADE010BB-8A0A-44C6-A34B-43819450A25B}" type="slidenum">
              <a:rPr lang="en-US" smtClean="0"/>
              <a:t>24</a:t>
            </a:fld>
            <a:endParaRPr lang="en-US"/>
          </a:p>
        </p:txBody>
      </p:sp>
      <p:pic>
        <p:nvPicPr>
          <p:cNvPr id="3" name="Picture 2">
            <a:extLst>
              <a:ext uri="{FF2B5EF4-FFF2-40B4-BE49-F238E27FC236}">
                <a16:creationId xmlns:a16="http://schemas.microsoft.com/office/drawing/2014/main" id="{A7595679-81DF-49E8-8193-9029533107A8}"/>
              </a:ext>
            </a:extLst>
          </p:cNvPr>
          <p:cNvPicPr>
            <a:picLocks noChangeAspect="1"/>
          </p:cNvPicPr>
          <p:nvPr/>
        </p:nvPicPr>
        <p:blipFill>
          <a:blip r:embed="rId5"/>
          <a:stretch>
            <a:fillRect/>
          </a:stretch>
        </p:blipFill>
        <p:spPr>
          <a:xfrm>
            <a:off x="7271708" y="2229928"/>
            <a:ext cx="4572000" cy="3429000"/>
          </a:xfrm>
          <a:prstGeom prst="rect">
            <a:avLst/>
          </a:prstGeom>
        </p:spPr>
      </p:pic>
    </p:spTree>
    <p:extLst>
      <p:ext uri="{BB962C8B-B14F-4D97-AF65-F5344CB8AC3E}">
        <p14:creationId xmlns:p14="http://schemas.microsoft.com/office/powerpoint/2010/main" val="356122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4B4A6-3BBD-4EF7-9347-17F0D9159E41}"/>
              </a:ext>
            </a:extLst>
          </p:cNvPr>
          <p:cNvSpPr>
            <a:spLocks noGrp="1"/>
          </p:cNvSpPr>
          <p:nvPr>
            <p:ph type="title"/>
          </p:nvPr>
        </p:nvSpPr>
        <p:spPr/>
        <p:txBody>
          <a:bodyPr/>
          <a:lstStyle/>
          <a:p>
            <a:pPr algn="ctr"/>
            <a:r>
              <a:rPr lang="en-CA" b="1" dirty="0"/>
              <a:t>Ladder Activities</a:t>
            </a:r>
            <a:endParaRPr lang="en-US" b="1" dirty="0"/>
          </a:p>
        </p:txBody>
      </p:sp>
      <p:sp>
        <p:nvSpPr>
          <p:cNvPr id="3" name="Content Placeholder 2">
            <a:extLst>
              <a:ext uri="{FF2B5EF4-FFF2-40B4-BE49-F238E27FC236}">
                <a16:creationId xmlns:a16="http://schemas.microsoft.com/office/drawing/2014/main" id="{1998E371-A014-4A5F-8B8A-3C5C76CD881D}"/>
              </a:ext>
            </a:extLst>
          </p:cNvPr>
          <p:cNvSpPr>
            <a:spLocks noGrp="1"/>
          </p:cNvSpPr>
          <p:nvPr>
            <p:ph idx="1"/>
          </p:nvPr>
        </p:nvSpPr>
        <p:spPr/>
        <p:txBody>
          <a:bodyPr/>
          <a:lstStyle/>
          <a:p>
            <a:r>
              <a:rPr lang="en-US" sz="1800" dirty="0">
                <a:effectLst/>
                <a:latin typeface="Calibri" panose="020F0502020204030204" pitchFamily="34" charset="0"/>
                <a:ea typeface="Calibri" panose="020F0502020204030204" pitchFamily="34" charset="0"/>
                <a:cs typeface="Calibri" panose="020F0502020204030204" pitchFamily="34" charset="0"/>
              </a:rPr>
              <a:t>Ladder activities—for about 50 different ways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2"/>
              </a:rPr>
              <a:t>https://www.canadago4sport.com/agility-ladders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239FA049-17A5-4082-925B-7923A2D2AC7D}"/>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3C86034-5295-45A9-8BF7-0EFB9BC2FB13}"/>
              </a:ext>
            </a:extLst>
          </p:cNvPr>
          <p:cNvSpPr>
            <a:spLocks noGrp="1"/>
          </p:cNvSpPr>
          <p:nvPr>
            <p:ph type="sldNum" sz="quarter" idx="12"/>
          </p:nvPr>
        </p:nvSpPr>
        <p:spPr/>
        <p:txBody>
          <a:bodyPr/>
          <a:lstStyle/>
          <a:p>
            <a:fld id="{ADE010BB-8A0A-44C6-A34B-43819450A25B}" type="slidenum">
              <a:rPr lang="en-US" smtClean="0"/>
              <a:t>25</a:t>
            </a:fld>
            <a:endParaRPr lang="en-US"/>
          </a:p>
        </p:txBody>
      </p:sp>
    </p:spTree>
    <p:extLst>
      <p:ext uri="{BB962C8B-B14F-4D97-AF65-F5344CB8AC3E}">
        <p14:creationId xmlns:p14="http://schemas.microsoft.com/office/powerpoint/2010/main" val="581631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E6F-BD4F-484E-84EF-0A1CD088B393}"/>
              </a:ext>
            </a:extLst>
          </p:cNvPr>
          <p:cNvSpPr>
            <a:spLocks noGrp="1"/>
          </p:cNvSpPr>
          <p:nvPr>
            <p:ph type="title"/>
          </p:nvPr>
        </p:nvSpPr>
        <p:spPr/>
        <p:txBody>
          <a:bodyPr/>
          <a:lstStyle/>
          <a:p>
            <a:pPr algn="ctr"/>
            <a:r>
              <a:rPr lang="en-CA" b="1" dirty="0"/>
              <a:t>Ladder Activities </a:t>
            </a:r>
            <a:r>
              <a:rPr lang="en-CA" b="1" dirty="0" err="1"/>
              <a:t>Con`t</a:t>
            </a:r>
            <a:br>
              <a:rPr lang="en-CA" b="1" dirty="0"/>
            </a:br>
            <a:r>
              <a:rPr lang="en-CA" b="1" dirty="0"/>
              <a:t>Just with Feet</a:t>
            </a:r>
            <a:endParaRPr lang="en-US" b="1" dirty="0"/>
          </a:p>
        </p:txBody>
      </p:sp>
      <p:sp>
        <p:nvSpPr>
          <p:cNvPr id="3" name="Content Placeholder 2">
            <a:extLst>
              <a:ext uri="{FF2B5EF4-FFF2-40B4-BE49-F238E27FC236}">
                <a16:creationId xmlns:a16="http://schemas.microsoft.com/office/drawing/2014/main" id="{AB75AA38-02FC-4AB9-9BDF-00866C57FC82}"/>
              </a:ext>
            </a:extLst>
          </p:cNvPr>
          <p:cNvSpPr>
            <a:spLocks noGrp="1"/>
          </p:cNvSpPr>
          <p:nvPr>
            <p:ph idx="1"/>
          </p:nvPr>
        </p:nvSpPr>
        <p:spPr/>
        <p:txBody>
          <a:bodyPr/>
          <a:lstStyle/>
          <a:p>
            <a:r>
              <a:rPr lang="en-CA" dirty="0"/>
              <a:t>For example:</a:t>
            </a:r>
            <a:endParaRPr lang="en-US" dirty="0"/>
          </a:p>
        </p:txBody>
      </p:sp>
      <p:sp>
        <p:nvSpPr>
          <p:cNvPr id="4" name="Footer Placeholder 3">
            <a:extLst>
              <a:ext uri="{FF2B5EF4-FFF2-40B4-BE49-F238E27FC236}">
                <a16:creationId xmlns:a16="http://schemas.microsoft.com/office/drawing/2014/main" id="{F8A434B4-E29E-4DFB-B43A-979B8B9C9203}"/>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AD33B1A-997A-4FFC-8126-591546540B61}"/>
              </a:ext>
            </a:extLst>
          </p:cNvPr>
          <p:cNvSpPr>
            <a:spLocks noGrp="1"/>
          </p:cNvSpPr>
          <p:nvPr>
            <p:ph type="sldNum" sz="quarter" idx="12"/>
          </p:nvPr>
        </p:nvSpPr>
        <p:spPr/>
        <p:txBody>
          <a:bodyPr/>
          <a:lstStyle/>
          <a:p>
            <a:fld id="{ADE010BB-8A0A-44C6-A34B-43819450A25B}" type="slidenum">
              <a:rPr lang="en-US" smtClean="0"/>
              <a:t>26</a:t>
            </a:fld>
            <a:endParaRPr lang="en-US"/>
          </a:p>
        </p:txBody>
      </p:sp>
      <p:pic>
        <p:nvPicPr>
          <p:cNvPr id="6" name="Online Media 5" title="Ladder Every Rung Sideways">
            <a:hlinkClick r:id="" action="ppaction://media"/>
            <a:extLst>
              <a:ext uri="{FF2B5EF4-FFF2-40B4-BE49-F238E27FC236}">
                <a16:creationId xmlns:a16="http://schemas.microsoft.com/office/drawing/2014/main" id="{0F080280-773B-49C6-BF1F-CFE35616AD57}"/>
              </a:ext>
            </a:extLst>
          </p:cNvPr>
          <p:cNvPicPr>
            <a:picLocks noRot="1" noChangeAspect="1"/>
          </p:cNvPicPr>
          <p:nvPr>
            <a:videoFile r:link="rId1"/>
          </p:nvPr>
        </p:nvPicPr>
        <p:blipFill>
          <a:blip r:embed="rId3"/>
          <a:stretch>
            <a:fillRect/>
          </a:stretch>
        </p:blipFill>
        <p:spPr>
          <a:xfrm>
            <a:off x="3290407" y="1897857"/>
            <a:ext cx="5829300" cy="4368800"/>
          </a:xfrm>
          <a:prstGeom prst="rect">
            <a:avLst/>
          </a:prstGeom>
        </p:spPr>
      </p:pic>
    </p:spTree>
    <p:extLst>
      <p:ext uri="{BB962C8B-B14F-4D97-AF65-F5344CB8AC3E}">
        <p14:creationId xmlns:p14="http://schemas.microsoft.com/office/powerpoint/2010/main" val="301348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C6DF2-3D7C-42E9-91B2-DE28ADC08C98}"/>
              </a:ext>
            </a:extLst>
          </p:cNvPr>
          <p:cNvSpPr>
            <a:spLocks noGrp="1"/>
          </p:cNvSpPr>
          <p:nvPr>
            <p:ph type="title"/>
          </p:nvPr>
        </p:nvSpPr>
        <p:spPr/>
        <p:txBody>
          <a:bodyPr/>
          <a:lstStyle/>
          <a:p>
            <a:pPr algn="ctr"/>
            <a:r>
              <a:rPr lang="en-CA" b="1" dirty="0"/>
              <a:t>Ladder Activities </a:t>
            </a:r>
            <a:r>
              <a:rPr lang="en-CA" b="1" dirty="0" err="1"/>
              <a:t>Con`t</a:t>
            </a:r>
            <a:br>
              <a:rPr lang="en-CA" b="1" dirty="0"/>
            </a:br>
            <a:r>
              <a:rPr lang="en-CA" b="1" dirty="0"/>
              <a:t>With Feet and Hands</a:t>
            </a:r>
            <a:endParaRPr lang="en-US" dirty="0"/>
          </a:p>
        </p:txBody>
      </p:sp>
      <p:sp>
        <p:nvSpPr>
          <p:cNvPr id="3" name="Content Placeholder 2">
            <a:extLst>
              <a:ext uri="{FF2B5EF4-FFF2-40B4-BE49-F238E27FC236}">
                <a16:creationId xmlns:a16="http://schemas.microsoft.com/office/drawing/2014/main" id="{D0C68242-AE62-4562-A346-B313347647B8}"/>
              </a:ext>
            </a:extLst>
          </p:cNvPr>
          <p:cNvSpPr>
            <a:spLocks noGrp="1"/>
          </p:cNvSpPr>
          <p:nvPr>
            <p:ph idx="1"/>
          </p:nvPr>
        </p:nvSpPr>
        <p:spPr/>
        <p:txBody>
          <a:bodyPr/>
          <a:lstStyle/>
          <a:p>
            <a:r>
              <a:rPr lang="en-CA" dirty="0"/>
              <a:t>For example:</a:t>
            </a:r>
            <a:endParaRPr lang="en-US" dirty="0"/>
          </a:p>
        </p:txBody>
      </p:sp>
      <p:sp>
        <p:nvSpPr>
          <p:cNvPr id="4" name="Footer Placeholder 3">
            <a:extLst>
              <a:ext uri="{FF2B5EF4-FFF2-40B4-BE49-F238E27FC236}">
                <a16:creationId xmlns:a16="http://schemas.microsoft.com/office/drawing/2014/main" id="{DA4BE149-A141-4494-AA8D-A16A2E529168}"/>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6DEE341-8B08-4BE1-845D-3162EE134BCD}"/>
              </a:ext>
            </a:extLst>
          </p:cNvPr>
          <p:cNvSpPr>
            <a:spLocks noGrp="1"/>
          </p:cNvSpPr>
          <p:nvPr>
            <p:ph type="sldNum" sz="quarter" idx="12"/>
          </p:nvPr>
        </p:nvSpPr>
        <p:spPr/>
        <p:txBody>
          <a:bodyPr/>
          <a:lstStyle/>
          <a:p>
            <a:fld id="{ADE010BB-8A0A-44C6-A34B-43819450A25B}" type="slidenum">
              <a:rPr lang="en-US" smtClean="0"/>
              <a:t>27</a:t>
            </a:fld>
            <a:endParaRPr lang="en-US"/>
          </a:p>
        </p:txBody>
      </p:sp>
      <p:pic>
        <p:nvPicPr>
          <p:cNvPr id="6" name="Online Media 5" title="Ladder Mountain Climb Push Ups">
            <a:hlinkClick r:id="" action="ppaction://media"/>
            <a:extLst>
              <a:ext uri="{FF2B5EF4-FFF2-40B4-BE49-F238E27FC236}">
                <a16:creationId xmlns:a16="http://schemas.microsoft.com/office/drawing/2014/main" id="{B01C9DD6-024C-4357-BF7D-5D431A71A9EB}"/>
              </a:ext>
            </a:extLst>
          </p:cNvPr>
          <p:cNvPicPr>
            <a:picLocks noRot="1" noChangeAspect="1"/>
          </p:cNvPicPr>
          <p:nvPr>
            <a:videoFile r:link="rId1"/>
          </p:nvPr>
        </p:nvPicPr>
        <p:blipFill>
          <a:blip r:embed="rId3"/>
          <a:stretch>
            <a:fillRect/>
          </a:stretch>
        </p:blipFill>
        <p:spPr>
          <a:xfrm>
            <a:off x="3240947" y="1870075"/>
            <a:ext cx="6976844" cy="3924475"/>
          </a:xfrm>
          <a:prstGeom prst="rect">
            <a:avLst/>
          </a:prstGeom>
        </p:spPr>
      </p:pic>
    </p:spTree>
    <p:extLst>
      <p:ext uri="{BB962C8B-B14F-4D97-AF65-F5344CB8AC3E}">
        <p14:creationId xmlns:p14="http://schemas.microsoft.com/office/powerpoint/2010/main" val="39537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D15FE-E719-4EC4-845E-1715FAED970A}"/>
              </a:ext>
            </a:extLst>
          </p:cNvPr>
          <p:cNvSpPr>
            <a:spLocks noGrp="1"/>
          </p:cNvSpPr>
          <p:nvPr>
            <p:ph type="title"/>
          </p:nvPr>
        </p:nvSpPr>
        <p:spPr/>
        <p:txBody>
          <a:bodyPr>
            <a:normAutofit/>
          </a:bodyPr>
          <a:lstStyle/>
          <a:p>
            <a:pPr algn="ctr"/>
            <a:r>
              <a:rPr lang="en-CA" b="1" dirty="0"/>
              <a:t>Ladder Activities </a:t>
            </a:r>
            <a:r>
              <a:rPr lang="en-CA" b="1" dirty="0" err="1"/>
              <a:t>Con`t</a:t>
            </a:r>
            <a:br>
              <a:rPr lang="en-CA" b="1" dirty="0"/>
            </a:br>
            <a:r>
              <a:rPr lang="en-CA" b="1" dirty="0"/>
              <a:t>With Additional Equipment</a:t>
            </a:r>
            <a:endParaRPr lang="en-US" dirty="0"/>
          </a:p>
        </p:txBody>
      </p:sp>
      <p:sp>
        <p:nvSpPr>
          <p:cNvPr id="3" name="Content Placeholder 2">
            <a:extLst>
              <a:ext uri="{FF2B5EF4-FFF2-40B4-BE49-F238E27FC236}">
                <a16:creationId xmlns:a16="http://schemas.microsoft.com/office/drawing/2014/main" id="{DB756073-F1CC-466B-961D-DB92355BC5E8}"/>
              </a:ext>
            </a:extLst>
          </p:cNvPr>
          <p:cNvSpPr>
            <a:spLocks noGrp="1"/>
          </p:cNvSpPr>
          <p:nvPr>
            <p:ph idx="1"/>
          </p:nvPr>
        </p:nvSpPr>
        <p:spPr/>
        <p:txBody>
          <a:bodyPr/>
          <a:lstStyle/>
          <a:p>
            <a:r>
              <a:rPr lang="en-CA" dirty="0"/>
              <a:t>For example: </a:t>
            </a:r>
            <a:endParaRPr lang="en-US" dirty="0"/>
          </a:p>
        </p:txBody>
      </p:sp>
      <p:sp>
        <p:nvSpPr>
          <p:cNvPr id="4" name="Footer Placeholder 3">
            <a:extLst>
              <a:ext uri="{FF2B5EF4-FFF2-40B4-BE49-F238E27FC236}">
                <a16:creationId xmlns:a16="http://schemas.microsoft.com/office/drawing/2014/main" id="{2DC14B3E-D39C-439A-A439-EBE7C473AE26}"/>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21D6EA04-2486-4D6D-AC7E-26298D05B408}"/>
              </a:ext>
            </a:extLst>
          </p:cNvPr>
          <p:cNvSpPr>
            <a:spLocks noGrp="1"/>
          </p:cNvSpPr>
          <p:nvPr>
            <p:ph type="sldNum" sz="quarter" idx="12"/>
          </p:nvPr>
        </p:nvSpPr>
        <p:spPr/>
        <p:txBody>
          <a:bodyPr/>
          <a:lstStyle/>
          <a:p>
            <a:fld id="{ADE010BB-8A0A-44C6-A34B-43819450A25B}" type="slidenum">
              <a:rPr lang="en-US" smtClean="0"/>
              <a:t>28</a:t>
            </a:fld>
            <a:endParaRPr lang="en-US"/>
          </a:p>
        </p:txBody>
      </p:sp>
      <p:pic>
        <p:nvPicPr>
          <p:cNvPr id="6" name="Online Media 5" title="Badminton Agility Ladder">
            <a:hlinkClick r:id="" action="ppaction://media"/>
            <a:extLst>
              <a:ext uri="{FF2B5EF4-FFF2-40B4-BE49-F238E27FC236}">
                <a16:creationId xmlns:a16="http://schemas.microsoft.com/office/drawing/2014/main" id="{71CC9F34-23D4-439A-AFE4-68451FED9E9D}"/>
              </a:ext>
            </a:extLst>
          </p:cNvPr>
          <p:cNvPicPr>
            <a:picLocks noRot="1" noChangeAspect="1"/>
          </p:cNvPicPr>
          <p:nvPr>
            <a:videoFile r:link="rId1"/>
          </p:nvPr>
        </p:nvPicPr>
        <p:blipFill>
          <a:blip r:embed="rId3"/>
          <a:stretch>
            <a:fillRect/>
          </a:stretch>
        </p:blipFill>
        <p:spPr>
          <a:xfrm>
            <a:off x="3215779" y="1870075"/>
            <a:ext cx="7270460" cy="4089634"/>
          </a:xfrm>
          <a:prstGeom prst="rect">
            <a:avLst/>
          </a:prstGeom>
        </p:spPr>
      </p:pic>
    </p:spTree>
    <p:extLst>
      <p:ext uri="{BB962C8B-B14F-4D97-AF65-F5344CB8AC3E}">
        <p14:creationId xmlns:p14="http://schemas.microsoft.com/office/powerpoint/2010/main" val="372313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33785-2472-447C-A795-6BCD0DF1AA38}"/>
              </a:ext>
            </a:extLst>
          </p:cNvPr>
          <p:cNvSpPr>
            <a:spLocks noGrp="1"/>
          </p:cNvSpPr>
          <p:nvPr>
            <p:ph type="title"/>
          </p:nvPr>
        </p:nvSpPr>
        <p:spPr>
          <a:xfrm>
            <a:off x="838200" y="365125"/>
            <a:ext cx="10515600" cy="1992181"/>
          </a:xfrm>
        </p:spPr>
        <p:txBody>
          <a:bodyPr>
            <a:normAutofit fontScale="90000"/>
          </a:bodyPr>
          <a:lstStyle/>
          <a:p>
            <a:pPr algn="ctr"/>
            <a:r>
              <a:rPr lang="en-US" sz="4900" b="1" dirty="0">
                <a:effectLst/>
                <a:latin typeface="Calibri" panose="020F0502020204030204" pitchFamily="34" charset="0"/>
                <a:ea typeface="Calibri" panose="020F0502020204030204" pitchFamily="34" charset="0"/>
                <a:cs typeface="Calibri" panose="020F0502020204030204" pitchFamily="34" charset="0"/>
              </a:rPr>
              <a:t>Most Tag Games </a:t>
            </a:r>
            <a:br>
              <a:rPr lang="en-US" sz="4900" b="1" dirty="0">
                <a:effectLst/>
                <a:latin typeface="Calibri" panose="020F0502020204030204" pitchFamily="34" charset="0"/>
                <a:ea typeface="Calibri" panose="020F0502020204030204" pitchFamily="34" charset="0"/>
                <a:cs typeface="Calibri" panose="020F0502020204030204" pitchFamily="34" charset="0"/>
              </a:rPr>
            </a:br>
            <a:r>
              <a:rPr lang="en-US" sz="4900" b="1" dirty="0">
                <a:effectLst/>
                <a:latin typeface="Calibri" panose="020F0502020204030204" pitchFamily="34" charset="0"/>
                <a:ea typeface="Calibri" panose="020F0502020204030204" pitchFamily="34" charset="0"/>
                <a:cs typeface="Calibri" panose="020F0502020204030204" pitchFamily="34" charset="0"/>
              </a:rPr>
              <a:t>With Cleaned Pool Noodles for Its </a:t>
            </a:r>
            <a:br>
              <a:rPr lang="en-US" sz="4400" b="1" dirty="0">
                <a:effectLst/>
                <a:latin typeface="Calibri" panose="020F0502020204030204" pitchFamily="34" charset="0"/>
                <a:ea typeface="Calibri" panose="020F0502020204030204" pitchFamily="34" charset="0"/>
                <a:cs typeface="Calibri" panose="020F0502020204030204" pitchFamily="34" charset="0"/>
              </a:rPr>
            </a:b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2"/>
              </a:rPr>
              <a:t>https://www.gophersport.com/sports/swimming/funoodles-foam-rod-floats?item=-204621</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C34D170E-51AB-414E-A6E4-7F89C07A2751}"/>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DF90D2E3-C086-461E-A2DE-A4F940B6D21C}"/>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53DFAE59-A1E3-46C3-87B9-4F2FB7CCD6B5}"/>
              </a:ext>
            </a:extLst>
          </p:cNvPr>
          <p:cNvSpPr>
            <a:spLocks noGrp="1"/>
          </p:cNvSpPr>
          <p:nvPr>
            <p:ph type="sldNum" sz="quarter" idx="12"/>
          </p:nvPr>
        </p:nvSpPr>
        <p:spPr/>
        <p:txBody>
          <a:bodyPr/>
          <a:lstStyle/>
          <a:p>
            <a:fld id="{ADE010BB-8A0A-44C6-A34B-43819450A25B}" type="slidenum">
              <a:rPr lang="en-US" smtClean="0"/>
              <a:t>29</a:t>
            </a:fld>
            <a:endParaRPr lang="en-US"/>
          </a:p>
        </p:txBody>
      </p:sp>
    </p:spTree>
    <p:extLst>
      <p:ext uri="{BB962C8B-B14F-4D97-AF65-F5344CB8AC3E}">
        <p14:creationId xmlns:p14="http://schemas.microsoft.com/office/powerpoint/2010/main" val="3613855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79E69-D30F-44F4-B4B7-8D991940CB93}"/>
              </a:ext>
            </a:extLst>
          </p:cNvPr>
          <p:cNvSpPr>
            <a:spLocks noGrp="1"/>
          </p:cNvSpPr>
          <p:nvPr>
            <p:ph type="title"/>
          </p:nvPr>
        </p:nvSpPr>
        <p:spPr/>
        <p:txBody>
          <a:bodyPr>
            <a:normAutofit fontScale="90000"/>
          </a:bodyPr>
          <a:lstStyle/>
          <a:p>
            <a:pPr algn="ctr"/>
            <a:r>
              <a:rPr lang="en-CA" b="1" dirty="0"/>
              <a:t>Physical Education (PE):</a:t>
            </a:r>
            <a:br>
              <a:rPr lang="en-CA" b="1" dirty="0"/>
            </a:br>
            <a:r>
              <a:rPr lang="en-CA" b="1" dirty="0"/>
              <a:t>Key Points </a:t>
            </a:r>
            <a:br>
              <a:rPr lang="en-CA" b="1" dirty="0"/>
            </a:br>
            <a:r>
              <a:rPr lang="en-CA" b="1" dirty="0"/>
              <a:t>(PHE Canada)</a:t>
            </a:r>
            <a:endParaRPr lang="en-US" b="1" dirty="0"/>
          </a:p>
        </p:txBody>
      </p:sp>
      <p:sp>
        <p:nvSpPr>
          <p:cNvPr id="3" name="Content Placeholder 2">
            <a:extLst>
              <a:ext uri="{FF2B5EF4-FFF2-40B4-BE49-F238E27FC236}">
                <a16:creationId xmlns:a16="http://schemas.microsoft.com/office/drawing/2014/main" id="{ACFB1783-E6FD-448F-9647-E2E9D49EA544}"/>
              </a:ext>
            </a:extLst>
          </p:cNvPr>
          <p:cNvSpPr>
            <a:spLocks noGrp="1"/>
          </p:cNvSpPr>
          <p:nvPr>
            <p:ph idx="1"/>
          </p:nvPr>
        </p:nvSpPr>
        <p:spPr>
          <a:xfrm>
            <a:off x="838200" y="2172749"/>
            <a:ext cx="10515600" cy="4004214"/>
          </a:xfrm>
        </p:spPr>
        <p:txBody>
          <a:bodyPr/>
          <a:lstStyle/>
          <a:p>
            <a:r>
              <a:rPr lang="en-CA" dirty="0"/>
              <a:t>How do we engage our students in meaningful learning to help them connect what they are learning at school to their personal lives? </a:t>
            </a:r>
          </a:p>
          <a:p>
            <a:pPr lvl="1"/>
            <a:r>
              <a:rPr lang="en-CA" dirty="0"/>
              <a:t>Include </a:t>
            </a:r>
            <a:r>
              <a:rPr lang="en-CA" b="1" dirty="0"/>
              <a:t>more individual pursuits </a:t>
            </a:r>
            <a:r>
              <a:rPr lang="en-CA" dirty="0"/>
              <a:t>than traditional team activities such as </a:t>
            </a:r>
            <a:r>
              <a:rPr lang="en-CA" b="1" dirty="0"/>
              <a:t>dance, alternative environment and land-based activities, exercises without equipment, fitness, mindfulness, gymnastics, and target games.</a:t>
            </a:r>
          </a:p>
          <a:p>
            <a:pPr marL="457200" lvl="1" indent="0">
              <a:buNone/>
            </a:pPr>
            <a:endParaRPr lang="en-US" dirty="0"/>
          </a:p>
        </p:txBody>
      </p:sp>
      <p:sp>
        <p:nvSpPr>
          <p:cNvPr id="4" name="Footer Placeholder 3">
            <a:extLst>
              <a:ext uri="{FF2B5EF4-FFF2-40B4-BE49-F238E27FC236}">
                <a16:creationId xmlns:a16="http://schemas.microsoft.com/office/drawing/2014/main" id="{E6C9FED0-C7E4-4D42-A8A0-246806A44B02}"/>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FDB0BB7D-C47A-4183-87BA-40766868830F}"/>
              </a:ext>
            </a:extLst>
          </p:cNvPr>
          <p:cNvSpPr>
            <a:spLocks noGrp="1"/>
          </p:cNvSpPr>
          <p:nvPr>
            <p:ph type="sldNum" sz="quarter" idx="12"/>
          </p:nvPr>
        </p:nvSpPr>
        <p:spPr/>
        <p:txBody>
          <a:bodyPr/>
          <a:lstStyle/>
          <a:p>
            <a:fld id="{ADE010BB-8A0A-44C6-A34B-43819450A25B}" type="slidenum">
              <a:rPr lang="en-US" smtClean="0"/>
              <a:t>3</a:t>
            </a:fld>
            <a:endParaRPr lang="en-US"/>
          </a:p>
        </p:txBody>
      </p:sp>
    </p:spTree>
    <p:extLst>
      <p:ext uri="{BB962C8B-B14F-4D97-AF65-F5344CB8AC3E}">
        <p14:creationId xmlns:p14="http://schemas.microsoft.com/office/powerpoint/2010/main" val="807471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00B99-C463-4F9D-AD70-A58B32B74375}"/>
              </a:ext>
            </a:extLst>
          </p:cNvPr>
          <p:cNvSpPr>
            <a:spLocks noGrp="1"/>
          </p:cNvSpPr>
          <p:nvPr>
            <p:ph type="title"/>
          </p:nvPr>
        </p:nvSpPr>
        <p:spPr/>
        <p:txBody>
          <a:bodyPr/>
          <a:lstStyle/>
          <a:p>
            <a:pPr algn="ctr"/>
            <a:r>
              <a:rPr lang="en-CA" b="1" dirty="0"/>
              <a:t>Obstacle Courses</a:t>
            </a:r>
            <a:endParaRPr lang="en-US" b="1" dirty="0"/>
          </a:p>
        </p:txBody>
      </p:sp>
      <p:sp>
        <p:nvSpPr>
          <p:cNvPr id="3" name="Content Placeholder 2">
            <a:extLst>
              <a:ext uri="{FF2B5EF4-FFF2-40B4-BE49-F238E27FC236}">
                <a16:creationId xmlns:a16="http://schemas.microsoft.com/office/drawing/2014/main" id="{09572774-D141-4CE4-9A4F-3D439D92D792}"/>
              </a:ext>
            </a:extLst>
          </p:cNvPr>
          <p:cNvSpPr>
            <a:spLocks noGrp="1"/>
          </p:cNvSpPr>
          <p:nvPr>
            <p:ph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Maneuver Maze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2"/>
              </a:rPr>
              <a:t>https://www.gophersport.com/pe/movement/maneuvermaze-obstacle-course?item=162174</a:t>
            </a:r>
            <a:endPar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Simple Step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https://www.gophersport.com/pe/movement/simplestep-balance-beam?item=154075</a:t>
            </a:r>
            <a:endPar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Figure 8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rPr>
              <a:t>https://www.gophersport.com/pe/movement/figure-8-balance-beam?item=5275</a:t>
            </a:r>
            <a:endPar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Create a Course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5"/>
              </a:rPr>
              <a:t>https://www.gophersport.com/pe/movement/create-a-beam-plus-balance-set?item=9753</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Spooner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6"/>
              </a:rPr>
              <a:t>https://www.gophersport.com/pe/movement/the-spooner?item=5584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78734D82-4FA8-4E37-8549-F41AF72BFD95}"/>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89042FE9-71E6-4BE5-8F6A-30C1279E0F3D}"/>
              </a:ext>
            </a:extLst>
          </p:cNvPr>
          <p:cNvSpPr>
            <a:spLocks noGrp="1"/>
          </p:cNvSpPr>
          <p:nvPr>
            <p:ph type="sldNum" sz="quarter" idx="12"/>
          </p:nvPr>
        </p:nvSpPr>
        <p:spPr/>
        <p:txBody>
          <a:bodyPr/>
          <a:lstStyle/>
          <a:p>
            <a:fld id="{ADE010BB-8A0A-44C6-A34B-43819450A25B}" type="slidenum">
              <a:rPr lang="en-US" smtClean="0"/>
              <a:t>30</a:t>
            </a:fld>
            <a:endParaRPr lang="en-US"/>
          </a:p>
        </p:txBody>
      </p:sp>
      <p:pic>
        <p:nvPicPr>
          <p:cNvPr id="6" name="Picture 5">
            <a:extLst>
              <a:ext uri="{FF2B5EF4-FFF2-40B4-BE49-F238E27FC236}">
                <a16:creationId xmlns:a16="http://schemas.microsoft.com/office/drawing/2014/main" id="{DB27D831-EB8C-4E16-BA17-895117295176}"/>
              </a:ext>
            </a:extLst>
          </p:cNvPr>
          <p:cNvPicPr>
            <a:picLocks noChangeAspect="1"/>
          </p:cNvPicPr>
          <p:nvPr/>
        </p:nvPicPr>
        <p:blipFill>
          <a:blip r:embed="rId7"/>
          <a:stretch>
            <a:fillRect/>
          </a:stretch>
        </p:blipFill>
        <p:spPr>
          <a:xfrm>
            <a:off x="9062693" y="501062"/>
            <a:ext cx="1705760" cy="1279320"/>
          </a:xfrm>
          <a:prstGeom prst="rect">
            <a:avLst/>
          </a:prstGeom>
        </p:spPr>
      </p:pic>
      <p:pic>
        <p:nvPicPr>
          <p:cNvPr id="7" name="Picture 6">
            <a:extLst>
              <a:ext uri="{FF2B5EF4-FFF2-40B4-BE49-F238E27FC236}">
                <a16:creationId xmlns:a16="http://schemas.microsoft.com/office/drawing/2014/main" id="{6272DBB8-0A73-4A24-9667-5F5AC93CB64F}"/>
              </a:ext>
            </a:extLst>
          </p:cNvPr>
          <p:cNvPicPr>
            <a:picLocks noChangeAspect="1"/>
          </p:cNvPicPr>
          <p:nvPr/>
        </p:nvPicPr>
        <p:blipFill>
          <a:blip r:embed="rId8"/>
          <a:stretch>
            <a:fillRect/>
          </a:stretch>
        </p:blipFill>
        <p:spPr>
          <a:xfrm>
            <a:off x="9539887" y="1709799"/>
            <a:ext cx="1768541" cy="1326406"/>
          </a:xfrm>
          <a:prstGeom prst="rect">
            <a:avLst/>
          </a:prstGeom>
        </p:spPr>
      </p:pic>
      <p:pic>
        <p:nvPicPr>
          <p:cNvPr id="8" name="Picture 7">
            <a:extLst>
              <a:ext uri="{FF2B5EF4-FFF2-40B4-BE49-F238E27FC236}">
                <a16:creationId xmlns:a16="http://schemas.microsoft.com/office/drawing/2014/main" id="{1A840239-5C81-4D5D-991A-C507FA3932DD}"/>
              </a:ext>
            </a:extLst>
          </p:cNvPr>
          <p:cNvPicPr>
            <a:picLocks noChangeAspect="1"/>
          </p:cNvPicPr>
          <p:nvPr/>
        </p:nvPicPr>
        <p:blipFill>
          <a:blip r:embed="rId9"/>
          <a:stretch>
            <a:fillRect/>
          </a:stretch>
        </p:blipFill>
        <p:spPr>
          <a:xfrm>
            <a:off x="9826643" y="3670182"/>
            <a:ext cx="1481785" cy="1111339"/>
          </a:xfrm>
          <a:prstGeom prst="rect">
            <a:avLst/>
          </a:prstGeom>
        </p:spPr>
      </p:pic>
      <p:pic>
        <p:nvPicPr>
          <p:cNvPr id="9" name="Picture 8">
            <a:extLst>
              <a:ext uri="{FF2B5EF4-FFF2-40B4-BE49-F238E27FC236}">
                <a16:creationId xmlns:a16="http://schemas.microsoft.com/office/drawing/2014/main" id="{9BBDC138-BA51-4344-900E-3301C475774A}"/>
              </a:ext>
            </a:extLst>
          </p:cNvPr>
          <p:cNvPicPr>
            <a:picLocks noChangeAspect="1"/>
          </p:cNvPicPr>
          <p:nvPr/>
        </p:nvPicPr>
        <p:blipFill>
          <a:blip r:embed="rId10"/>
          <a:stretch>
            <a:fillRect/>
          </a:stretch>
        </p:blipFill>
        <p:spPr>
          <a:xfrm>
            <a:off x="9982200" y="5143188"/>
            <a:ext cx="1481785" cy="1111339"/>
          </a:xfrm>
          <a:prstGeom prst="rect">
            <a:avLst/>
          </a:prstGeom>
        </p:spPr>
      </p:pic>
      <p:pic>
        <p:nvPicPr>
          <p:cNvPr id="10" name="Picture 9">
            <a:extLst>
              <a:ext uri="{FF2B5EF4-FFF2-40B4-BE49-F238E27FC236}">
                <a16:creationId xmlns:a16="http://schemas.microsoft.com/office/drawing/2014/main" id="{C8FB80E4-63DF-4398-9D41-676A9765CFF3}"/>
              </a:ext>
            </a:extLst>
          </p:cNvPr>
          <p:cNvPicPr>
            <a:picLocks noChangeAspect="1"/>
          </p:cNvPicPr>
          <p:nvPr/>
        </p:nvPicPr>
        <p:blipFill>
          <a:blip r:embed="rId11"/>
          <a:stretch>
            <a:fillRect/>
          </a:stretch>
        </p:blipFill>
        <p:spPr>
          <a:xfrm>
            <a:off x="8762437" y="5892844"/>
            <a:ext cx="1286875" cy="965156"/>
          </a:xfrm>
          <a:prstGeom prst="rect">
            <a:avLst/>
          </a:prstGeom>
        </p:spPr>
      </p:pic>
    </p:spTree>
    <p:extLst>
      <p:ext uri="{BB962C8B-B14F-4D97-AF65-F5344CB8AC3E}">
        <p14:creationId xmlns:p14="http://schemas.microsoft.com/office/powerpoint/2010/main" val="2257342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370CB-5467-4614-BF99-38673DC0B923}"/>
              </a:ext>
            </a:extLst>
          </p:cNvPr>
          <p:cNvSpPr>
            <a:spLocks noGrp="1"/>
          </p:cNvSpPr>
          <p:nvPr>
            <p:ph type="title"/>
          </p:nvPr>
        </p:nvSpPr>
        <p:spPr/>
        <p:txBody>
          <a:bodyPr>
            <a:normAutofit/>
          </a:bodyPr>
          <a:lstStyle/>
          <a:p>
            <a:pPr algn="ctr"/>
            <a:r>
              <a:rPr lang="en-CA" b="1" dirty="0"/>
              <a:t>Sample Obstacle Course</a:t>
            </a:r>
            <a:br>
              <a:rPr lang="en-CA" b="1" dirty="0"/>
            </a:br>
            <a:r>
              <a:rPr lang="en-CA" sz="2000" b="1" dirty="0">
                <a:hlinkClick r:id="rId3"/>
              </a:rPr>
              <a:t>https://www.canadago4sport.com/Locomotor/Obstacle-Course</a:t>
            </a:r>
            <a:br>
              <a:rPr lang="en-CA" sz="2000" dirty="0"/>
            </a:br>
            <a:endParaRPr lang="en-US" sz="2000" dirty="0"/>
          </a:p>
        </p:txBody>
      </p:sp>
      <p:pic>
        <p:nvPicPr>
          <p:cNvPr id="6" name="Online Media 5" title="Obstacle Course">
            <a:hlinkClick r:id="" action="ppaction://media"/>
            <a:extLst>
              <a:ext uri="{FF2B5EF4-FFF2-40B4-BE49-F238E27FC236}">
                <a16:creationId xmlns:a16="http://schemas.microsoft.com/office/drawing/2014/main" id="{A9D42ACC-2DB3-4A95-AB8C-29B69F95DC70}"/>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A21B4D4A-3851-4814-81EA-96EBFC8C4249}"/>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B4A66C58-E5C3-4971-B02D-D20D800B0A60}"/>
              </a:ext>
            </a:extLst>
          </p:cNvPr>
          <p:cNvSpPr>
            <a:spLocks noGrp="1"/>
          </p:cNvSpPr>
          <p:nvPr>
            <p:ph type="sldNum" sz="quarter" idx="12"/>
          </p:nvPr>
        </p:nvSpPr>
        <p:spPr/>
        <p:txBody>
          <a:bodyPr/>
          <a:lstStyle/>
          <a:p>
            <a:fld id="{ADE010BB-8A0A-44C6-A34B-43819450A25B}" type="slidenum">
              <a:rPr lang="en-US" smtClean="0"/>
              <a:t>31</a:t>
            </a:fld>
            <a:endParaRPr lang="en-US"/>
          </a:p>
        </p:txBody>
      </p:sp>
    </p:spTree>
    <p:extLst>
      <p:ext uri="{BB962C8B-B14F-4D97-AF65-F5344CB8AC3E}">
        <p14:creationId xmlns:p14="http://schemas.microsoft.com/office/powerpoint/2010/main" val="116776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C32A4-839A-49E3-8037-B60D8EB73E6A}"/>
              </a:ext>
            </a:extLst>
          </p:cNvPr>
          <p:cNvSpPr>
            <a:spLocks noGrp="1"/>
          </p:cNvSpPr>
          <p:nvPr>
            <p:ph type="title"/>
          </p:nvPr>
        </p:nvSpPr>
        <p:spPr/>
        <p:txBody>
          <a:bodyPr/>
          <a:lstStyle/>
          <a:p>
            <a:pPr algn="ctr"/>
            <a:r>
              <a:rPr lang="en-CA" b="1" dirty="0"/>
              <a:t>Dance</a:t>
            </a:r>
            <a:endParaRPr lang="en-US" b="1" dirty="0"/>
          </a:p>
        </p:txBody>
      </p:sp>
      <p:sp>
        <p:nvSpPr>
          <p:cNvPr id="3" name="Content Placeholder 2">
            <a:extLst>
              <a:ext uri="{FF2B5EF4-FFF2-40B4-BE49-F238E27FC236}">
                <a16:creationId xmlns:a16="http://schemas.microsoft.com/office/drawing/2014/main" id="{F61C2FBE-8A2B-4255-8A5F-6A66FA6066B4}"/>
              </a:ext>
            </a:extLst>
          </p:cNvPr>
          <p:cNvSpPr>
            <a:spLocks noGrp="1"/>
          </p:cNvSpPr>
          <p:nvPr>
            <p:ph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Resources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rPr>
              <a:t>https://www.gophersport.com/pe/dance?tg=1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Everybody Move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5"/>
              </a:rPr>
              <a:t>https://www.gophersport.com/pe/movement/everybody-move?item=6202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Samples </a:t>
            </a:r>
            <a:r>
              <a:rPr lang="en-US" sz="18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6"/>
              </a:rPr>
              <a:t>https://www.pinterest.ca/canadago4sport/dance/</a:t>
            </a:r>
            <a:r>
              <a:rPr lang="en-US" sz="1800" u="sng" dirty="0">
                <a:solidFill>
                  <a:srgbClr val="0000FF"/>
                </a:solidFill>
                <a:latin typeface="Calibri" panose="020F0502020204030204" pitchFamily="34" charset="0"/>
                <a:ea typeface="Calibri" panose="020F0502020204030204" pitchFamily="34" charset="0"/>
                <a:cs typeface="Calibri" panose="020F0502020204030204" pitchFamily="34" charset="0"/>
              </a:rPr>
              <a:t> </a:t>
            </a: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nSpc>
                <a:spcPct val="107000"/>
              </a:lnSpc>
              <a:spcBef>
                <a:spcPts val="0"/>
              </a:spcBef>
              <a:buNone/>
            </a:pP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b="1" dirty="0">
                <a:effectLst/>
                <a:latin typeface="Calibri" panose="020F0502020204030204" pitchFamily="34" charset="0"/>
                <a:ea typeface="Calibri" panose="020F0502020204030204" pitchFamily="34" charset="0"/>
                <a:cs typeface="Calibri" panose="020F0502020204030204" pitchFamily="34" charset="0"/>
              </a:rPr>
              <a:t>Don</a:t>
            </a:r>
            <a:r>
              <a:rPr lang="en-CA" sz="1400" b="1" dirty="0"/>
              <a:t>`t Sit Still </a:t>
            </a:r>
            <a:r>
              <a:rPr lang="en-CA" sz="1400" dirty="0"/>
              <a:t>					</a:t>
            </a:r>
            <a:r>
              <a:rPr lang="en-CA" sz="1400" b="1" dirty="0"/>
              <a:t>Swimming Groove</a:t>
            </a:r>
            <a:endParaRPr lang="en-US" sz="1400" b="1" u="sng" dirty="0">
              <a:solidFill>
                <a:srgbClr val="0000FF"/>
              </a:solidFill>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None/>
            </a:pPr>
            <a:endParaRPr lang="en-US" sz="14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50296300-7FC7-424E-88C0-160AF0229565}"/>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8E194085-E523-4745-9208-E03976B697D2}"/>
              </a:ext>
            </a:extLst>
          </p:cNvPr>
          <p:cNvSpPr>
            <a:spLocks noGrp="1"/>
          </p:cNvSpPr>
          <p:nvPr>
            <p:ph type="sldNum" sz="quarter" idx="12"/>
          </p:nvPr>
        </p:nvSpPr>
        <p:spPr/>
        <p:txBody>
          <a:bodyPr/>
          <a:lstStyle/>
          <a:p>
            <a:fld id="{ADE010BB-8A0A-44C6-A34B-43819450A25B}" type="slidenum">
              <a:rPr lang="en-US" smtClean="0"/>
              <a:t>32</a:t>
            </a:fld>
            <a:endParaRPr lang="en-US"/>
          </a:p>
        </p:txBody>
      </p:sp>
      <p:pic>
        <p:nvPicPr>
          <p:cNvPr id="6" name="Online Media 5" title="Don't Sit Still">
            <a:hlinkClick r:id="" action="ppaction://media"/>
            <a:extLst>
              <a:ext uri="{FF2B5EF4-FFF2-40B4-BE49-F238E27FC236}">
                <a16:creationId xmlns:a16="http://schemas.microsoft.com/office/drawing/2014/main" id="{A2E97B0B-01DD-4612-9781-A5CE15B9A34C}"/>
              </a:ext>
            </a:extLst>
          </p:cNvPr>
          <p:cNvPicPr>
            <a:picLocks noRot="1" noChangeAspect="1"/>
          </p:cNvPicPr>
          <p:nvPr>
            <a:videoFile r:link="rId1"/>
          </p:nvPr>
        </p:nvPicPr>
        <p:blipFill>
          <a:blip r:embed="rId7"/>
          <a:stretch>
            <a:fillRect/>
          </a:stretch>
        </p:blipFill>
        <p:spPr>
          <a:xfrm>
            <a:off x="1287024" y="3429000"/>
            <a:ext cx="4732841" cy="2662223"/>
          </a:xfrm>
          <a:prstGeom prst="rect">
            <a:avLst/>
          </a:prstGeom>
        </p:spPr>
      </p:pic>
      <p:pic>
        <p:nvPicPr>
          <p:cNvPr id="7" name="Online Media 6" title="Swimming GROOVE">
            <a:hlinkClick r:id="" action="ppaction://media"/>
            <a:extLst>
              <a:ext uri="{FF2B5EF4-FFF2-40B4-BE49-F238E27FC236}">
                <a16:creationId xmlns:a16="http://schemas.microsoft.com/office/drawing/2014/main" id="{47DE6893-89AD-434F-873B-A05FD7160782}"/>
              </a:ext>
            </a:extLst>
          </p:cNvPr>
          <p:cNvPicPr>
            <a:picLocks noRot="1" noChangeAspect="1"/>
          </p:cNvPicPr>
          <p:nvPr>
            <a:videoFile r:link="rId2"/>
          </p:nvPr>
        </p:nvPicPr>
        <p:blipFill>
          <a:blip r:embed="rId8"/>
          <a:stretch>
            <a:fillRect/>
          </a:stretch>
        </p:blipFill>
        <p:spPr>
          <a:xfrm>
            <a:off x="6620959" y="3428999"/>
            <a:ext cx="4732841" cy="2662223"/>
          </a:xfrm>
          <a:prstGeom prst="rect">
            <a:avLst/>
          </a:prstGeom>
        </p:spPr>
      </p:pic>
    </p:spTree>
    <p:extLst>
      <p:ext uri="{BB962C8B-B14F-4D97-AF65-F5344CB8AC3E}">
        <p14:creationId xmlns:p14="http://schemas.microsoft.com/office/powerpoint/2010/main" val="57576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0347E-E0F9-4E9A-9760-4BCAAB455A5F}"/>
              </a:ext>
            </a:extLst>
          </p:cNvPr>
          <p:cNvSpPr>
            <a:spLocks noGrp="1"/>
          </p:cNvSpPr>
          <p:nvPr>
            <p:ph type="title"/>
          </p:nvPr>
        </p:nvSpPr>
        <p:spPr/>
        <p:txBody>
          <a:bodyPr/>
          <a:lstStyle/>
          <a:p>
            <a:pPr algn="ctr"/>
            <a:r>
              <a:rPr lang="en-CA" b="1" dirty="0"/>
              <a:t>Daily Physical Activity (DPA)</a:t>
            </a:r>
            <a:endParaRPr lang="en-US" b="1" dirty="0"/>
          </a:p>
        </p:txBody>
      </p:sp>
      <p:sp>
        <p:nvSpPr>
          <p:cNvPr id="3" name="Content Placeholder 2">
            <a:extLst>
              <a:ext uri="{FF2B5EF4-FFF2-40B4-BE49-F238E27FC236}">
                <a16:creationId xmlns:a16="http://schemas.microsoft.com/office/drawing/2014/main" id="{B130B2BA-9A99-4A45-A95B-47E67CC605CF}"/>
              </a:ext>
            </a:extLst>
          </p:cNvPr>
          <p:cNvSpPr>
            <a:spLocks noGrp="1"/>
          </p:cNvSpPr>
          <p:nvPr>
            <p:ph idx="1"/>
          </p:nvPr>
        </p:nvSpPr>
        <p:spPr/>
        <p:txBody>
          <a:bodyPr/>
          <a:lstStyle/>
          <a:p>
            <a:r>
              <a:rPr lang="en-US" sz="1800" dirty="0">
                <a:effectLst/>
                <a:latin typeface="Calibri" panose="020F0502020204030204" pitchFamily="34" charset="0"/>
                <a:ea typeface="Times New Roman" panose="02020603050405020304" pitchFamily="18" charset="0"/>
                <a:cs typeface="Calibri" panose="020F0502020204030204" pitchFamily="34" charset="0"/>
              </a:rPr>
              <a:t>Everybody Move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2"/>
              </a:rPr>
              <a:t>https://www.gophersport.com/pe/movement/everybody-move?item=6202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6A6EF628-6669-4D58-A4B4-FB7751B293BA}"/>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17ABB888-EBBA-402B-8B0E-21547E132CAD}"/>
              </a:ext>
            </a:extLst>
          </p:cNvPr>
          <p:cNvSpPr>
            <a:spLocks noGrp="1"/>
          </p:cNvSpPr>
          <p:nvPr>
            <p:ph type="sldNum" sz="quarter" idx="12"/>
          </p:nvPr>
        </p:nvSpPr>
        <p:spPr/>
        <p:txBody>
          <a:bodyPr/>
          <a:lstStyle/>
          <a:p>
            <a:fld id="{ADE010BB-8A0A-44C6-A34B-43819450A25B}" type="slidenum">
              <a:rPr lang="en-US" smtClean="0"/>
              <a:t>33</a:t>
            </a:fld>
            <a:endParaRPr lang="en-US"/>
          </a:p>
        </p:txBody>
      </p:sp>
      <p:pic>
        <p:nvPicPr>
          <p:cNvPr id="6" name="Picture 5">
            <a:extLst>
              <a:ext uri="{FF2B5EF4-FFF2-40B4-BE49-F238E27FC236}">
                <a16:creationId xmlns:a16="http://schemas.microsoft.com/office/drawing/2014/main" id="{A086A8AE-E0F9-4E38-B370-EC2AD46428DE}"/>
              </a:ext>
            </a:extLst>
          </p:cNvPr>
          <p:cNvPicPr>
            <a:picLocks noChangeAspect="1"/>
          </p:cNvPicPr>
          <p:nvPr/>
        </p:nvPicPr>
        <p:blipFill>
          <a:blip r:embed="rId3"/>
          <a:stretch>
            <a:fillRect/>
          </a:stretch>
        </p:blipFill>
        <p:spPr>
          <a:xfrm>
            <a:off x="3321170" y="2247181"/>
            <a:ext cx="6147758" cy="4610819"/>
          </a:xfrm>
          <a:prstGeom prst="rect">
            <a:avLst/>
          </a:prstGeom>
        </p:spPr>
      </p:pic>
    </p:spTree>
    <p:extLst>
      <p:ext uri="{BB962C8B-B14F-4D97-AF65-F5344CB8AC3E}">
        <p14:creationId xmlns:p14="http://schemas.microsoft.com/office/powerpoint/2010/main" val="296337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33FEE-3C6B-46E6-9E23-8D8E9BBC16A5}"/>
              </a:ext>
            </a:extLst>
          </p:cNvPr>
          <p:cNvSpPr>
            <a:spLocks noGrp="1"/>
          </p:cNvSpPr>
          <p:nvPr>
            <p:ph type="title"/>
          </p:nvPr>
        </p:nvSpPr>
        <p:spPr/>
        <p:txBody>
          <a:bodyPr/>
          <a:lstStyle/>
          <a:p>
            <a:pPr algn="ctr"/>
            <a:r>
              <a:rPr lang="en-US" b="1" dirty="0">
                <a:effectLst/>
                <a:latin typeface="Calibri" panose="020F0502020204030204" pitchFamily="34" charset="0"/>
                <a:ea typeface="Times New Roman" panose="02020603050405020304" pitchFamily="18" charset="0"/>
                <a:cs typeface="Calibri" panose="020F0502020204030204" pitchFamily="34" charset="0"/>
              </a:rPr>
              <a:t>Simon Says </a:t>
            </a:r>
            <a:br>
              <a:rPr lang="en-US" sz="1800" dirty="0">
                <a:effectLst/>
                <a:latin typeface="Calibri" panose="020F0502020204030204" pitchFamily="34" charset="0"/>
                <a:ea typeface="Times New Roman" panose="02020603050405020304" pitchFamily="18" charset="0"/>
                <a:cs typeface="Calibri" panose="020F0502020204030204" pitchFamily="34" charset="0"/>
              </a:rPr>
            </a:b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https://www.canadago4sport.com/Leadership/Simon-Says</a:t>
            </a:r>
            <a:endParaRPr lang="en-US" dirty="0"/>
          </a:p>
        </p:txBody>
      </p:sp>
      <p:pic>
        <p:nvPicPr>
          <p:cNvPr id="6" name="Online Media 5" title="SimonSays1">
            <a:hlinkClick r:id="" action="ppaction://media"/>
            <a:extLst>
              <a:ext uri="{FF2B5EF4-FFF2-40B4-BE49-F238E27FC236}">
                <a16:creationId xmlns:a16="http://schemas.microsoft.com/office/drawing/2014/main" id="{25123879-8504-42D7-9CD6-ED29FC63C9C6}"/>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554743F1-21F0-4CA9-A963-AF88CF5601AB}"/>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29664994-85E9-46A4-BFFE-0EBAEE81D28C}"/>
              </a:ext>
            </a:extLst>
          </p:cNvPr>
          <p:cNvSpPr>
            <a:spLocks noGrp="1"/>
          </p:cNvSpPr>
          <p:nvPr>
            <p:ph type="sldNum" sz="quarter" idx="12"/>
          </p:nvPr>
        </p:nvSpPr>
        <p:spPr/>
        <p:txBody>
          <a:bodyPr/>
          <a:lstStyle/>
          <a:p>
            <a:fld id="{ADE010BB-8A0A-44C6-A34B-43819450A25B}" type="slidenum">
              <a:rPr lang="en-US" smtClean="0"/>
              <a:t>34</a:t>
            </a:fld>
            <a:endParaRPr lang="en-US"/>
          </a:p>
        </p:txBody>
      </p:sp>
    </p:spTree>
    <p:extLst>
      <p:ext uri="{BB962C8B-B14F-4D97-AF65-F5344CB8AC3E}">
        <p14:creationId xmlns:p14="http://schemas.microsoft.com/office/powerpoint/2010/main" val="275930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B33E9-7F37-4D28-9A47-DEDC89CA83FB}"/>
              </a:ext>
            </a:extLst>
          </p:cNvPr>
          <p:cNvSpPr>
            <a:spLocks noGrp="1"/>
          </p:cNvSpPr>
          <p:nvPr>
            <p:ph type="title"/>
          </p:nvPr>
        </p:nvSpPr>
        <p:spPr/>
        <p:txBody>
          <a:bodyPr/>
          <a:lstStyle/>
          <a:p>
            <a:pPr algn="ctr"/>
            <a:r>
              <a:rPr lang="en-US" b="1" dirty="0">
                <a:effectLst/>
                <a:latin typeface="Calibri" panose="020F0502020204030204" pitchFamily="34" charset="0"/>
                <a:ea typeface="Calibri" panose="020F0502020204030204" pitchFamily="34" charset="0"/>
                <a:cs typeface="Calibri" panose="020F0502020204030204" pitchFamily="34" charset="0"/>
              </a:rPr>
              <a:t>Simon Says do Previous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https://www.canadago4sport.com/Leadership/Simon-Says-Do-Previous</a:t>
            </a:r>
            <a:endParaRPr lang="en-US" dirty="0"/>
          </a:p>
        </p:txBody>
      </p:sp>
      <p:pic>
        <p:nvPicPr>
          <p:cNvPr id="6" name="Online Media 5" title="SimonSaysDoPrevious">
            <a:hlinkClick r:id="" action="ppaction://media"/>
            <a:extLst>
              <a:ext uri="{FF2B5EF4-FFF2-40B4-BE49-F238E27FC236}">
                <a16:creationId xmlns:a16="http://schemas.microsoft.com/office/drawing/2014/main" id="{B3B3C4C5-8C28-43FE-A55A-20A6AA87A8F1}"/>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2AAD9AB1-11F2-43B3-B121-0C801882C36C}"/>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D8B85FB7-15D8-47CC-8A95-C4C3E952C760}"/>
              </a:ext>
            </a:extLst>
          </p:cNvPr>
          <p:cNvSpPr>
            <a:spLocks noGrp="1"/>
          </p:cNvSpPr>
          <p:nvPr>
            <p:ph type="sldNum" sz="quarter" idx="12"/>
          </p:nvPr>
        </p:nvSpPr>
        <p:spPr/>
        <p:txBody>
          <a:bodyPr/>
          <a:lstStyle/>
          <a:p>
            <a:fld id="{ADE010BB-8A0A-44C6-A34B-43819450A25B}" type="slidenum">
              <a:rPr lang="en-US" smtClean="0"/>
              <a:t>35</a:t>
            </a:fld>
            <a:endParaRPr lang="en-US"/>
          </a:p>
        </p:txBody>
      </p:sp>
    </p:spTree>
    <p:extLst>
      <p:ext uri="{BB962C8B-B14F-4D97-AF65-F5344CB8AC3E}">
        <p14:creationId xmlns:p14="http://schemas.microsoft.com/office/powerpoint/2010/main" val="298339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A1E10-5DE4-4269-9A0E-C3FD1AFCD328}"/>
              </a:ext>
            </a:extLst>
          </p:cNvPr>
          <p:cNvSpPr>
            <a:spLocks noGrp="1"/>
          </p:cNvSpPr>
          <p:nvPr>
            <p:ph type="title"/>
          </p:nvPr>
        </p:nvSpPr>
        <p:spPr/>
        <p:txBody>
          <a:bodyPr/>
          <a:lstStyle/>
          <a:p>
            <a:pPr algn="ctr"/>
            <a:r>
              <a:rPr lang="en-US" b="1" dirty="0">
                <a:effectLst/>
                <a:latin typeface="Calibri" panose="020F0502020204030204" pitchFamily="34" charset="0"/>
                <a:ea typeface="Calibri" panose="020F0502020204030204" pitchFamily="34" charset="0"/>
                <a:cs typeface="Calibri" panose="020F0502020204030204" pitchFamily="34" charset="0"/>
              </a:rPr>
              <a:t>Simon Says do Opposite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https://www.canadago4sport.com/Leadership/Simon-Says-Do-Opposite</a:t>
            </a:r>
            <a:endParaRPr lang="en-US" dirty="0"/>
          </a:p>
        </p:txBody>
      </p:sp>
      <p:pic>
        <p:nvPicPr>
          <p:cNvPr id="6" name="Online Media 5" title="SimonSaysDoOpposite">
            <a:hlinkClick r:id="" action="ppaction://media"/>
            <a:extLst>
              <a:ext uri="{FF2B5EF4-FFF2-40B4-BE49-F238E27FC236}">
                <a16:creationId xmlns:a16="http://schemas.microsoft.com/office/drawing/2014/main" id="{4B05059B-B4D3-44BE-A1AC-E11BB10EDF7D}"/>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3784E09C-757D-400B-8308-D15BC4A8DBB1}"/>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27CA8115-4541-43C0-A267-FBE95A4B3701}"/>
              </a:ext>
            </a:extLst>
          </p:cNvPr>
          <p:cNvSpPr>
            <a:spLocks noGrp="1"/>
          </p:cNvSpPr>
          <p:nvPr>
            <p:ph type="sldNum" sz="quarter" idx="12"/>
          </p:nvPr>
        </p:nvSpPr>
        <p:spPr/>
        <p:txBody>
          <a:bodyPr/>
          <a:lstStyle/>
          <a:p>
            <a:fld id="{ADE010BB-8A0A-44C6-A34B-43819450A25B}" type="slidenum">
              <a:rPr lang="en-US" smtClean="0"/>
              <a:t>36</a:t>
            </a:fld>
            <a:endParaRPr lang="en-US"/>
          </a:p>
        </p:txBody>
      </p:sp>
    </p:spTree>
    <p:extLst>
      <p:ext uri="{BB962C8B-B14F-4D97-AF65-F5344CB8AC3E}">
        <p14:creationId xmlns:p14="http://schemas.microsoft.com/office/powerpoint/2010/main" val="41722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5BBE8-7812-4230-A487-064E1CF02186}"/>
              </a:ext>
            </a:extLst>
          </p:cNvPr>
          <p:cNvSpPr>
            <a:spLocks noGrp="1"/>
          </p:cNvSpPr>
          <p:nvPr>
            <p:ph type="title"/>
          </p:nvPr>
        </p:nvSpPr>
        <p:spPr/>
        <p:txBody>
          <a:bodyPr/>
          <a:lstStyle/>
          <a:p>
            <a:pPr algn="ctr"/>
            <a:r>
              <a:rPr lang="en-US" b="1" dirty="0">
                <a:effectLst/>
                <a:latin typeface="Calibri" panose="020F0502020204030204" pitchFamily="34" charset="0"/>
                <a:ea typeface="Calibri" panose="020F0502020204030204" pitchFamily="34" charset="0"/>
                <a:cs typeface="Calibri" panose="020F0502020204030204" pitchFamily="34" charset="0"/>
              </a:rPr>
              <a:t>Ying Yang You Instructions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https://www.canadago4sport.com/Leadership/Ying-Yang-You-Instructions</a:t>
            </a:r>
            <a:endParaRPr lang="en-US" dirty="0"/>
          </a:p>
        </p:txBody>
      </p:sp>
      <p:pic>
        <p:nvPicPr>
          <p:cNvPr id="6" name="Online Media 5" title="YingYangYouInstructions">
            <a:hlinkClick r:id="" action="ppaction://media"/>
            <a:extLst>
              <a:ext uri="{FF2B5EF4-FFF2-40B4-BE49-F238E27FC236}">
                <a16:creationId xmlns:a16="http://schemas.microsoft.com/office/drawing/2014/main" id="{2E337DC8-FC2A-48E2-8133-40D610E8ABD0}"/>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83FC99E4-C9A3-4FF6-962B-BC9BDCA8D606}"/>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557D9471-B83C-4B62-B9D1-506CB631785B}"/>
              </a:ext>
            </a:extLst>
          </p:cNvPr>
          <p:cNvSpPr>
            <a:spLocks noGrp="1"/>
          </p:cNvSpPr>
          <p:nvPr>
            <p:ph type="sldNum" sz="quarter" idx="12"/>
          </p:nvPr>
        </p:nvSpPr>
        <p:spPr/>
        <p:txBody>
          <a:bodyPr/>
          <a:lstStyle/>
          <a:p>
            <a:fld id="{ADE010BB-8A0A-44C6-A34B-43819450A25B}" type="slidenum">
              <a:rPr lang="en-US" smtClean="0"/>
              <a:t>37</a:t>
            </a:fld>
            <a:endParaRPr lang="en-US"/>
          </a:p>
        </p:txBody>
      </p:sp>
    </p:spTree>
    <p:extLst>
      <p:ext uri="{BB962C8B-B14F-4D97-AF65-F5344CB8AC3E}">
        <p14:creationId xmlns:p14="http://schemas.microsoft.com/office/powerpoint/2010/main" val="171814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750B6-5B29-4A57-9183-99E4A8334130}"/>
              </a:ext>
            </a:extLst>
          </p:cNvPr>
          <p:cNvSpPr>
            <a:spLocks noGrp="1"/>
          </p:cNvSpPr>
          <p:nvPr>
            <p:ph type="title"/>
          </p:nvPr>
        </p:nvSpPr>
        <p:spPr/>
        <p:txBody>
          <a:bodyPr/>
          <a:lstStyle/>
          <a:p>
            <a:pPr algn="ctr"/>
            <a:r>
              <a:rPr lang="en-US" b="1" dirty="0">
                <a:effectLst/>
                <a:latin typeface="Calibri" panose="020F0502020204030204" pitchFamily="34" charset="0"/>
                <a:ea typeface="Calibri" panose="020F0502020204030204" pitchFamily="34" charset="0"/>
                <a:cs typeface="Calibri" panose="020F0502020204030204" pitchFamily="34" charset="0"/>
              </a:rPr>
              <a:t>Ying Yang You Slow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https://www.canadago4sport.com/Leadership/Ying-Yang-You-Slow</a:t>
            </a:r>
            <a:endParaRPr lang="en-US" dirty="0"/>
          </a:p>
        </p:txBody>
      </p:sp>
      <p:pic>
        <p:nvPicPr>
          <p:cNvPr id="6" name="Online Media 5" title="YingYangYou">
            <a:hlinkClick r:id="" action="ppaction://media"/>
            <a:extLst>
              <a:ext uri="{FF2B5EF4-FFF2-40B4-BE49-F238E27FC236}">
                <a16:creationId xmlns:a16="http://schemas.microsoft.com/office/drawing/2014/main" id="{057BC4E0-7EA7-4306-BD82-DF1A0747107E}"/>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345107A7-B096-40A9-8214-43E4C5C89615}"/>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A3606919-226B-4EA2-884C-4F5FB02ADAAB}"/>
              </a:ext>
            </a:extLst>
          </p:cNvPr>
          <p:cNvSpPr>
            <a:spLocks noGrp="1"/>
          </p:cNvSpPr>
          <p:nvPr>
            <p:ph type="sldNum" sz="quarter" idx="12"/>
          </p:nvPr>
        </p:nvSpPr>
        <p:spPr/>
        <p:txBody>
          <a:bodyPr/>
          <a:lstStyle/>
          <a:p>
            <a:fld id="{ADE010BB-8A0A-44C6-A34B-43819450A25B}" type="slidenum">
              <a:rPr lang="en-US" smtClean="0"/>
              <a:t>38</a:t>
            </a:fld>
            <a:endParaRPr lang="en-US"/>
          </a:p>
        </p:txBody>
      </p:sp>
    </p:spTree>
    <p:extLst>
      <p:ext uri="{BB962C8B-B14F-4D97-AF65-F5344CB8AC3E}">
        <p14:creationId xmlns:p14="http://schemas.microsoft.com/office/powerpoint/2010/main" val="55079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E50D5-6CDC-407C-88F1-8649EED28C70}"/>
              </a:ext>
            </a:extLst>
          </p:cNvPr>
          <p:cNvSpPr>
            <a:spLocks noGrp="1"/>
          </p:cNvSpPr>
          <p:nvPr>
            <p:ph type="title"/>
          </p:nvPr>
        </p:nvSpPr>
        <p:spPr/>
        <p:txBody>
          <a:bodyPr/>
          <a:lstStyle/>
          <a:p>
            <a:pPr algn="ctr"/>
            <a:r>
              <a:rPr lang="en-US" b="1" dirty="0">
                <a:effectLst/>
                <a:latin typeface="Calibri" panose="020F0502020204030204" pitchFamily="34" charset="0"/>
                <a:ea typeface="Calibri" panose="020F0502020204030204" pitchFamily="34" charset="0"/>
                <a:cs typeface="Calibri" panose="020F0502020204030204" pitchFamily="34" charset="0"/>
              </a:rPr>
              <a:t>Ying Yang You Faster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https://www.canadago4sport.com/Leadership/Ying-Yang-You-Faster</a:t>
            </a:r>
            <a:endParaRPr lang="en-US" dirty="0"/>
          </a:p>
        </p:txBody>
      </p:sp>
      <p:pic>
        <p:nvPicPr>
          <p:cNvPr id="6" name="Online Media 5" title="YingYangYouFaster">
            <a:hlinkClick r:id="" action="ppaction://media"/>
            <a:extLst>
              <a:ext uri="{FF2B5EF4-FFF2-40B4-BE49-F238E27FC236}">
                <a16:creationId xmlns:a16="http://schemas.microsoft.com/office/drawing/2014/main" id="{8F4B124A-9921-4457-A366-712FFBE9CDF3}"/>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C016D900-FD3B-4A3A-BCDC-B5486D8DFC03}"/>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F402F798-3A2C-48B1-B52E-3C005046725C}"/>
              </a:ext>
            </a:extLst>
          </p:cNvPr>
          <p:cNvSpPr>
            <a:spLocks noGrp="1"/>
          </p:cNvSpPr>
          <p:nvPr>
            <p:ph type="sldNum" sz="quarter" idx="12"/>
          </p:nvPr>
        </p:nvSpPr>
        <p:spPr/>
        <p:txBody>
          <a:bodyPr/>
          <a:lstStyle/>
          <a:p>
            <a:fld id="{ADE010BB-8A0A-44C6-A34B-43819450A25B}" type="slidenum">
              <a:rPr lang="en-US" smtClean="0"/>
              <a:t>39</a:t>
            </a:fld>
            <a:endParaRPr lang="en-US"/>
          </a:p>
        </p:txBody>
      </p:sp>
    </p:spTree>
    <p:extLst>
      <p:ext uri="{BB962C8B-B14F-4D97-AF65-F5344CB8AC3E}">
        <p14:creationId xmlns:p14="http://schemas.microsoft.com/office/powerpoint/2010/main" val="113367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1C93-FAA1-4568-BBCD-E7F697841681}"/>
              </a:ext>
            </a:extLst>
          </p:cNvPr>
          <p:cNvSpPr>
            <a:spLocks noGrp="1"/>
          </p:cNvSpPr>
          <p:nvPr>
            <p:ph type="title"/>
          </p:nvPr>
        </p:nvSpPr>
        <p:spPr/>
        <p:txBody>
          <a:bodyPr/>
          <a:lstStyle/>
          <a:p>
            <a:pPr algn="ctr"/>
            <a:r>
              <a:rPr lang="en-CA" b="1" dirty="0"/>
              <a:t>In-School Learning</a:t>
            </a:r>
            <a:br>
              <a:rPr lang="en-CA" b="1" dirty="0"/>
            </a:br>
            <a:r>
              <a:rPr lang="en-CA" b="1" dirty="0"/>
              <a:t>(PHE Canada)</a:t>
            </a:r>
            <a:endParaRPr lang="en-US" b="1" dirty="0"/>
          </a:p>
        </p:txBody>
      </p:sp>
      <p:sp>
        <p:nvSpPr>
          <p:cNvPr id="3" name="Content Placeholder 2">
            <a:extLst>
              <a:ext uri="{FF2B5EF4-FFF2-40B4-BE49-F238E27FC236}">
                <a16:creationId xmlns:a16="http://schemas.microsoft.com/office/drawing/2014/main" id="{CAF126FC-8D9B-4A61-8C14-41AD5B4D0DF1}"/>
              </a:ext>
            </a:extLst>
          </p:cNvPr>
          <p:cNvSpPr>
            <a:spLocks noGrp="1"/>
          </p:cNvSpPr>
          <p:nvPr>
            <p:ph idx="1"/>
          </p:nvPr>
        </p:nvSpPr>
        <p:spPr/>
        <p:txBody>
          <a:bodyPr>
            <a:normAutofit fontScale="62500" lnSpcReduction="20000"/>
          </a:bodyPr>
          <a:lstStyle/>
          <a:p>
            <a:r>
              <a:rPr lang="en-CA" dirty="0"/>
              <a:t>Respect the physical distance of </a:t>
            </a:r>
            <a:r>
              <a:rPr lang="en-CA" b="1" dirty="0"/>
              <a:t>2 metres </a:t>
            </a:r>
            <a:r>
              <a:rPr lang="en-CA" dirty="0"/>
              <a:t>always</a:t>
            </a:r>
          </a:p>
          <a:p>
            <a:r>
              <a:rPr lang="en-CA" dirty="0"/>
              <a:t>For </a:t>
            </a:r>
            <a:r>
              <a:rPr lang="en-CA" b="1" dirty="0"/>
              <a:t>small sided games</a:t>
            </a:r>
            <a:r>
              <a:rPr lang="en-CA" dirty="0"/>
              <a:t>, use visual guides to define space and ensure physical distancing is maintained</a:t>
            </a:r>
          </a:p>
          <a:p>
            <a:r>
              <a:rPr lang="en-CA" dirty="0"/>
              <a:t>Ensure safe, </a:t>
            </a:r>
            <a:r>
              <a:rPr lang="en-CA" b="1" dirty="0"/>
              <a:t>healthy equipment management</a:t>
            </a:r>
          </a:p>
          <a:p>
            <a:r>
              <a:rPr lang="en-CA" dirty="0"/>
              <a:t>Incorporate proper </a:t>
            </a:r>
            <a:r>
              <a:rPr lang="en-CA" b="1" dirty="0"/>
              <a:t>hand washing </a:t>
            </a:r>
            <a:r>
              <a:rPr lang="en-CA" dirty="0"/>
              <a:t>and personal hygiene routines</a:t>
            </a:r>
          </a:p>
          <a:p>
            <a:r>
              <a:rPr lang="en-CA" dirty="0"/>
              <a:t>If possible, create a hand washing station outside all classrooms</a:t>
            </a:r>
          </a:p>
          <a:p>
            <a:r>
              <a:rPr lang="en-CA" dirty="0"/>
              <a:t>Use </a:t>
            </a:r>
            <a:r>
              <a:rPr lang="en-CA" b="1" dirty="0"/>
              <a:t>outdoor spaces</a:t>
            </a:r>
            <a:r>
              <a:rPr lang="en-CA" dirty="0"/>
              <a:t> and parks as much as possible</a:t>
            </a:r>
          </a:p>
          <a:p>
            <a:r>
              <a:rPr lang="en-CA" dirty="0"/>
              <a:t>Modify layouts and </a:t>
            </a:r>
            <a:r>
              <a:rPr lang="en-CA" b="1" dirty="0"/>
              <a:t>use physical and visual guides</a:t>
            </a:r>
            <a:r>
              <a:rPr lang="en-CA" dirty="0"/>
              <a:t>, such as tape or ropes on floors, grass or sidewalks, and signs on walls</a:t>
            </a:r>
          </a:p>
          <a:p>
            <a:r>
              <a:rPr lang="en-CA" dirty="0"/>
              <a:t>Manage and </a:t>
            </a:r>
            <a:r>
              <a:rPr lang="en-CA" b="1" dirty="0"/>
              <a:t>practice movement through spaces</a:t>
            </a:r>
          </a:p>
          <a:p>
            <a:r>
              <a:rPr lang="en-CA" dirty="0"/>
              <a:t>Clearly </a:t>
            </a:r>
            <a:r>
              <a:rPr lang="en-CA" b="1" dirty="0"/>
              <a:t>communicate the route and rules </a:t>
            </a:r>
            <a:r>
              <a:rPr lang="en-CA" dirty="0"/>
              <a:t>with students ahead of every location move and transition. Review with students how the move went and how it can be improved</a:t>
            </a:r>
          </a:p>
          <a:p>
            <a:r>
              <a:rPr lang="en-CA" b="1" dirty="0"/>
              <a:t>Stagger scheduling </a:t>
            </a:r>
            <a:r>
              <a:rPr lang="en-CA" dirty="0"/>
              <a:t>to limit mixing between cohorts</a:t>
            </a:r>
          </a:p>
          <a:p>
            <a:r>
              <a:rPr lang="en-CA" b="1" dirty="0"/>
              <a:t>Close</a:t>
            </a:r>
            <a:r>
              <a:rPr lang="en-CA" dirty="0"/>
              <a:t> play structures and small communal spaces (e.g. change rooms)</a:t>
            </a:r>
            <a:endParaRPr lang="en-US" dirty="0"/>
          </a:p>
        </p:txBody>
      </p:sp>
      <p:sp>
        <p:nvSpPr>
          <p:cNvPr id="4" name="Footer Placeholder 3">
            <a:extLst>
              <a:ext uri="{FF2B5EF4-FFF2-40B4-BE49-F238E27FC236}">
                <a16:creationId xmlns:a16="http://schemas.microsoft.com/office/drawing/2014/main" id="{A2C8490D-8730-49E3-B49D-7303F62D373B}"/>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97BA67A8-CD00-404F-B5C3-92ED4484FB15}"/>
              </a:ext>
            </a:extLst>
          </p:cNvPr>
          <p:cNvSpPr>
            <a:spLocks noGrp="1"/>
          </p:cNvSpPr>
          <p:nvPr>
            <p:ph type="sldNum" sz="quarter" idx="12"/>
          </p:nvPr>
        </p:nvSpPr>
        <p:spPr/>
        <p:txBody>
          <a:bodyPr/>
          <a:lstStyle/>
          <a:p>
            <a:fld id="{ADE010BB-8A0A-44C6-A34B-43819450A25B}" type="slidenum">
              <a:rPr lang="en-US" smtClean="0"/>
              <a:t>4</a:t>
            </a:fld>
            <a:endParaRPr lang="en-US"/>
          </a:p>
        </p:txBody>
      </p:sp>
    </p:spTree>
    <p:extLst>
      <p:ext uri="{BB962C8B-B14F-4D97-AF65-F5344CB8AC3E}">
        <p14:creationId xmlns:p14="http://schemas.microsoft.com/office/powerpoint/2010/main" val="3943792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9A7FE-55F9-480B-A0C0-3699874C4954}"/>
              </a:ext>
            </a:extLst>
          </p:cNvPr>
          <p:cNvSpPr>
            <a:spLocks noGrp="1"/>
          </p:cNvSpPr>
          <p:nvPr>
            <p:ph type="title"/>
          </p:nvPr>
        </p:nvSpPr>
        <p:spPr/>
        <p:txBody>
          <a:bodyPr/>
          <a:lstStyle/>
          <a:p>
            <a:pPr algn="ctr"/>
            <a:r>
              <a:rPr lang="en-US" b="1" dirty="0">
                <a:effectLst/>
                <a:latin typeface="Calibri" panose="020F0502020204030204" pitchFamily="34" charset="0"/>
                <a:ea typeface="Calibri" panose="020F0502020204030204" pitchFamily="34" charset="0"/>
                <a:cs typeface="Calibri" panose="020F0502020204030204" pitchFamily="34" charset="0"/>
              </a:rPr>
              <a:t>Ying Yang You Back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https://www.canadago4sport.com/Leadership/Ying-Yang-You-Back</a:t>
            </a:r>
            <a:endParaRPr lang="en-US" dirty="0"/>
          </a:p>
        </p:txBody>
      </p:sp>
      <p:pic>
        <p:nvPicPr>
          <p:cNvPr id="6" name="Online Media 5" title="YingYangYouBack">
            <a:hlinkClick r:id="" action="ppaction://media"/>
            <a:extLst>
              <a:ext uri="{FF2B5EF4-FFF2-40B4-BE49-F238E27FC236}">
                <a16:creationId xmlns:a16="http://schemas.microsoft.com/office/drawing/2014/main" id="{F09517BA-D02C-48FC-B639-7FEDA81EAFDD}"/>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1734512B-8DCF-46A6-AA29-F7A3D92932CE}"/>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2536C986-A721-4F05-82CB-62B2A6795445}"/>
              </a:ext>
            </a:extLst>
          </p:cNvPr>
          <p:cNvSpPr>
            <a:spLocks noGrp="1"/>
          </p:cNvSpPr>
          <p:nvPr>
            <p:ph type="sldNum" sz="quarter" idx="12"/>
          </p:nvPr>
        </p:nvSpPr>
        <p:spPr/>
        <p:txBody>
          <a:bodyPr/>
          <a:lstStyle/>
          <a:p>
            <a:fld id="{ADE010BB-8A0A-44C6-A34B-43819450A25B}" type="slidenum">
              <a:rPr lang="en-US" smtClean="0"/>
              <a:t>40</a:t>
            </a:fld>
            <a:endParaRPr lang="en-US"/>
          </a:p>
        </p:txBody>
      </p:sp>
    </p:spTree>
    <p:extLst>
      <p:ext uri="{BB962C8B-B14F-4D97-AF65-F5344CB8AC3E}">
        <p14:creationId xmlns:p14="http://schemas.microsoft.com/office/powerpoint/2010/main" val="280710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D1AA1-92D7-4583-AE20-73A30146216B}"/>
              </a:ext>
            </a:extLst>
          </p:cNvPr>
          <p:cNvSpPr>
            <a:spLocks noGrp="1"/>
          </p:cNvSpPr>
          <p:nvPr>
            <p:ph type="title"/>
          </p:nvPr>
        </p:nvSpPr>
        <p:spPr/>
        <p:txBody>
          <a:bodyPr/>
          <a:lstStyle/>
          <a:p>
            <a:pPr algn="ctr"/>
            <a:r>
              <a:rPr lang="en-CA" b="1" dirty="0"/>
              <a:t>Leadership Games</a:t>
            </a:r>
            <a:endParaRPr lang="en-US" b="1" dirty="0"/>
          </a:p>
        </p:txBody>
      </p:sp>
      <p:sp>
        <p:nvSpPr>
          <p:cNvPr id="3" name="Content Placeholder 2">
            <a:extLst>
              <a:ext uri="{FF2B5EF4-FFF2-40B4-BE49-F238E27FC236}">
                <a16:creationId xmlns:a16="http://schemas.microsoft.com/office/drawing/2014/main" id="{D8092741-FD48-427F-97CD-43536509426F}"/>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3F5A5BAF-7D19-4562-BF39-6BF2710EABD6}"/>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AB25A5A-3A7E-4F4F-A109-C4E3ABA6050C}"/>
              </a:ext>
            </a:extLst>
          </p:cNvPr>
          <p:cNvSpPr>
            <a:spLocks noGrp="1"/>
          </p:cNvSpPr>
          <p:nvPr>
            <p:ph type="sldNum" sz="quarter" idx="12"/>
          </p:nvPr>
        </p:nvSpPr>
        <p:spPr/>
        <p:txBody>
          <a:bodyPr/>
          <a:lstStyle/>
          <a:p>
            <a:fld id="{ADE010BB-8A0A-44C6-A34B-43819450A25B}" type="slidenum">
              <a:rPr lang="en-US" smtClean="0"/>
              <a:t>41</a:t>
            </a:fld>
            <a:endParaRPr lang="en-US"/>
          </a:p>
        </p:txBody>
      </p:sp>
    </p:spTree>
    <p:extLst>
      <p:ext uri="{BB962C8B-B14F-4D97-AF65-F5344CB8AC3E}">
        <p14:creationId xmlns:p14="http://schemas.microsoft.com/office/powerpoint/2010/main" val="39750513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DFD0E-124F-4942-A300-F7170C194D0B}"/>
              </a:ext>
            </a:extLst>
          </p:cNvPr>
          <p:cNvSpPr>
            <a:spLocks noGrp="1"/>
          </p:cNvSpPr>
          <p:nvPr>
            <p:ph type="title"/>
          </p:nvPr>
        </p:nvSpPr>
        <p:spPr/>
        <p:txBody>
          <a:bodyPr/>
          <a:lstStyle/>
          <a:p>
            <a:pPr algn="ctr"/>
            <a:r>
              <a:rPr lang="en-US" b="1" dirty="0">
                <a:effectLst/>
                <a:latin typeface="Calibri" panose="020F0502020204030204" pitchFamily="34" charset="0"/>
                <a:ea typeface="Times New Roman" panose="02020603050405020304" pitchFamily="18" charset="0"/>
                <a:cs typeface="Calibri" panose="020F0502020204030204" pitchFamily="34" charset="0"/>
              </a:rPr>
              <a:t>Tip the Bucket </a:t>
            </a:r>
            <a:br>
              <a:rPr lang="en-US" sz="1800" dirty="0">
                <a:effectLst/>
                <a:latin typeface="Calibri" panose="020F0502020204030204" pitchFamily="34" charset="0"/>
                <a:ea typeface="Times New Roman" panose="02020603050405020304" pitchFamily="18" charset="0"/>
                <a:cs typeface="Calibri" panose="020F0502020204030204" pitchFamily="34" charset="0"/>
              </a:rPr>
            </a:b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https://www.canadago4sport.com/Leadership/Tip-the-Bucket</a:t>
            </a:r>
            <a:endParaRPr lang="en-US" dirty="0"/>
          </a:p>
        </p:txBody>
      </p:sp>
      <p:pic>
        <p:nvPicPr>
          <p:cNvPr id="6" name="Online Media 5" title="TeamworkSmallBalPour">
            <a:hlinkClick r:id="" action="ppaction://media"/>
            <a:extLst>
              <a:ext uri="{FF2B5EF4-FFF2-40B4-BE49-F238E27FC236}">
                <a16:creationId xmlns:a16="http://schemas.microsoft.com/office/drawing/2014/main" id="{33672E48-24FB-4FD5-9C1D-E2E5352F0245}"/>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A0FA700F-443F-4493-AC33-C7048D8A2F2C}"/>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608E07DC-D8F9-43A3-BC80-58BF00917E0D}"/>
              </a:ext>
            </a:extLst>
          </p:cNvPr>
          <p:cNvSpPr>
            <a:spLocks noGrp="1"/>
          </p:cNvSpPr>
          <p:nvPr>
            <p:ph type="sldNum" sz="quarter" idx="12"/>
          </p:nvPr>
        </p:nvSpPr>
        <p:spPr/>
        <p:txBody>
          <a:bodyPr/>
          <a:lstStyle/>
          <a:p>
            <a:fld id="{ADE010BB-8A0A-44C6-A34B-43819450A25B}" type="slidenum">
              <a:rPr lang="en-US" smtClean="0"/>
              <a:t>42</a:t>
            </a:fld>
            <a:endParaRPr lang="en-US"/>
          </a:p>
        </p:txBody>
      </p:sp>
    </p:spTree>
    <p:extLst>
      <p:ext uri="{BB962C8B-B14F-4D97-AF65-F5344CB8AC3E}">
        <p14:creationId xmlns:p14="http://schemas.microsoft.com/office/powerpoint/2010/main" val="21543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BA746-90AE-4FDD-9A94-A37EADFF4089}"/>
              </a:ext>
            </a:extLst>
          </p:cNvPr>
          <p:cNvSpPr>
            <a:spLocks noGrp="1"/>
          </p:cNvSpPr>
          <p:nvPr>
            <p:ph type="title"/>
          </p:nvPr>
        </p:nvSpPr>
        <p:spPr/>
        <p:txBody>
          <a:bodyPr/>
          <a:lstStyle/>
          <a:p>
            <a:pPr algn="ctr"/>
            <a:r>
              <a:rPr lang="en-US" b="1" dirty="0">
                <a:effectLst/>
                <a:latin typeface="Calibri" panose="020F0502020204030204" pitchFamily="34" charset="0"/>
                <a:ea typeface="Calibri" panose="020F0502020204030204" pitchFamily="34" charset="0"/>
                <a:cs typeface="Calibri" panose="020F0502020204030204" pitchFamily="34" charset="0"/>
              </a:rPr>
              <a:t>Carry and Drop the Bean Bag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https://www.canadago4sport.com/Leadership/Carry-and-Drop-the-Bean-Bags</a:t>
            </a:r>
            <a:endParaRPr lang="en-US" dirty="0"/>
          </a:p>
        </p:txBody>
      </p:sp>
      <p:pic>
        <p:nvPicPr>
          <p:cNvPr id="6" name="Online Media 5" title="TeamworkCarryDropBeanBag">
            <a:hlinkClick r:id="" action="ppaction://media"/>
            <a:extLst>
              <a:ext uri="{FF2B5EF4-FFF2-40B4-BE49-F238E27FC236}">
                <a16:creationId xmlns:a16="http://schemas.microsoft.com/office/drawing/2014/main" id="{6B5637CF-8CC2-43D3-94BE-570AFA99A79E}"/>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0F7AC0AC-B985-433D-98FE-871E2FF81959}"/>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3E8571D4-0C4B-4A80-A46D-39249B22691C}"/>
              </a:ext>
            </a:extLst>
          </p:cNvPr>
          <p:cNvSpPr>
            <a:spLocks noGrp="1"/>
          </p:cNvSpPr>
          <p:nvPr>
            <p:ph type="sldNum" sz="quarter" idx="12"/>
          </p:nvPr>
        </p:nvSpPr>
        <p:spPr/>
        <p:txBody>
          <a:bodyPr/>
          <a:lstStyle/>
          <a:p>
            <a:fld id="{ADE010BB-8A0A-44C6-A34B-43819450A25B}" type="slidenum">
              <a:rPr lang="en-US" smtClean="0"/>
              <a:t>43</a:t>
            </a:fld>
            <a:endParaRPr lang="en-US"/>
          </a:p>
        </p:txBody>
      </p:sp>
    </p:spTree>
    <p:extLst>
      <p:ext uri="{BB962C8B-B14F-4D97-AF65-F5344CB8AC3E}">
        <p14:creationId xmlns:p14="http://schemas.microsoft.com/office/powerpoint/2010/main" val="395782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61F67-F5BE-4CEF-B7C5-9AC3FC7FDE85}"/>
              </a:ext>
            </a:extLst>
          </p:cNvPr>
          <p:cNvSpPr>
            <a:spLocks noGrp="1"/>
          </p:cNvSpPr>
          <p:nvPr>
            <p:ph type="title"/>
          </p:nvPr>
        </p:nvSpPr>
        <p:spPr/>
        <p:txBody>
          <a:bodyPr/>
          <a:lstStyle/>
          <a:p>
            <a:pPr algn="ctr"/>
            <a:r>
              <a:rPr lang="en-US" b="1" dirty="0">
                <a:effectLst/>
                <a:latin typeface="Calibri" panose="020F0502020204030204" pitchFamily="34" charset="0"/>
                <a:ea typeface="Times New Roman" panose="02020603050405020304" pitchFamily="18" charset="0"/>
                <a:cs typeface="Calibri" panose="020F0502020204030204" pitchFamily="34" charset="0"/>
              </a:rPr>
              <a:t>Cooperative Writing </a:t>
            </a:r>
            <a:br>
              <a:rPr lang="en-US" sz="1800" dirty="0">
                <a:effectLst/>
                <a:latin typeface="Calibri" panose="020F0502020204030204" pitchFamily="34" charset="0"/>
                <a:ea typeface="Times New Roman" panose="02020603050405020304" pitchFamily="18" charset="0"/>
                <a:cs typeface="Calibri" panose="020F0502020204030204" pitchFamily="34" charset="0"/>
              </a:rPr>
            </a:b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2"/>
              </a:rPr>
              <a:t>https://www.canadago4sport.com/Leadership/Cooperative-Writing</a:t>
            </a:r>
            <a:endParaRPr lang="en-US" dirty="0"/>
          </a:p>
        </p:txBody>
      </p:sp>
      <p:sp>
        <p:nvSpPr>
          <p:cNvPr id="3" name="Content Placeholder 2">
            <a:extLst>
              <a:ext uri="{FF2B5EF4-FFF2-40B4-BE49-F238E27FC236}">
                <a16:creationId xmlns:a16="http://schemas.microsoft.com/office/drawing/2014/main" id="{3C9602CE-DE8F-4206-8C24-FF4F036A8FCC}"/>
              </a:ext>
            </a:extLst>
          </p:cNvPr>
          <p:cNvSpPr>
            <a:spLocks noGrp="1"/>
          </p:cNvSpPr>
          <p:nvPr>
            <p:ph idx="1"/>
          </p:nvPr>
        </p:nvSpPr>
        <p:spPr/>
        <p:txBody>
          <a:bodyPr/>
          <a:lstStyle/>
          <a:p>
            <a:r>
              <a:rPr lang="en-CA" dirty="0"/>
              <a:t>No video yet:</a:t>
            </a:r>
          </a:p>
          <a:p>
            <a:endParaRPr lang="en-US" dirty="0"/>
          </a:p>
        </p:txBody>
      </p:sp>
      <p:sp>
        <p:nvSpPr>
          <p:cNvPr id="4" name="Footer Placeholder 3">
            <a:extLst>
              <a:ext uri="{FF2B5EF4-FFF2-40B4-BE49-F238E27FC236}">
                <a16:creationId xmlns:a16="http://schemas.microsoft.com/office/drawing/2014/main" id="{4EF99FCF-F728-44C4-8042-8A5F76812E79}"/>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8A343642-80CD-40A2-B3A3-7CD2E4B71C6B}"/>
              </a:ext>
            </a:extLst>
          </p:cNvPr>
          <p:cNvSpPr>
            <a:spLocks noGrp="1"/>
          </p:cNvSpPr>
          <p:nvPr>
            <p:ph type="sldNum" sz="quarter" idx="12"/>
          </p:nvPr>
        </p:nvSpPr>
        <p:spPr/>
        <p:txBody>
          <a:bodyPr/>
          <a:lstStyle/>
          <a:p>
            <a:fld id="{ADE010BB-8A0A-44C6-A34B-43819450A25B}" type="slidenum">
              <a:rPr lang="en-US" smtClean="0"/>
              <a:t>44</a:t>
            </a:fld>
            <a:endParaRPr lang="en-US"/>
          </a:p>
        </p:txBody>
      </p:sp>
      <p:pic>
        <p:nvPicPr>
          <p:cNvPr id="8" name="Picture 7">
            <a:extLst>
              <a:ext uri="{FF2B5EF4-FFF2-40B4-BE49-F238E27FC236}">
                <a16:creationId xmlns:a16="http://schemas.microsoft.com/office/drawing/2014/main" id="{934C1E05-9278-4FFA-A3F9-62A0CC873033}"/>
              </a:ext>
            </a:extLst>
          </p:cNvPr>
          <p:cNvPicPr>
            <a:picLocks noChangeAspect="1"/>
          </p:cNvPicPr>
          <p:nvPr/>
        </p:nvPicPr>
        <p:blipFill>
          <a:blip r:embed="rId3"/>
          <a:stretch>
            <a:fillRect/>
          </a:stretch>
        </p:blipFill>
        <p:spPr>
          <a:xfrm>
            <a:off x="3652591" y="1870075"/>
            <a:ext cx="4886817" cy="3643997"/>
          </a:xfrm>
          <a:prstGeom prst="rect">
            <a:avLst/>
          </a:prstGeom>
        </p:spPr>
      </p:pic>
    </p:spTree>
    <p:extLst>
      <p:ext uri="{BB962C8B-B14F-4D97-AF65-F5344CB8AC3E}">
        <p14:creationId xmlns:p14="http://schemas.microsoft.com/office/powerpoint/2010/main" val="21346526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A67D-45F7-4F4B-AB34-A1D6D7C02BBA}"/>
              </a:ext>
            </a:extLst>
          </p:cNvPr>
          <p:cNvSpPr>
            <a:spLocks noGrp="1"/>
          </p:cNvSpPr>
          <p:nvPr>
            <p:ph type="title"/>
          </p:nvPr>
        </p:nvSpPr>
        <p:spPr/>
        <p:txBody>
          <a:bodyPr/>
          <a:lstStyle/>
          <a:p>
            <a:pPr algn="ctr"/>
            <a:r>
              <a:rPr lang="en-US" b="1" dirty="0">
                <a:effectLst/>
                <a:latin typeface="Calibri" panose="020F0502020204030204" pitchFamily="34" charset="0"/>
                <a:ea typeface="Calibri" panose="020F0502020204030204" pitchFamily="34" charset="0"/>
                <a:cs typeface="Calibri" panose="020F0502020204030204" pitchFamily="34" charset="0"/>
              </a:rPr>
              <a:t>Architect</a:t>
            </a:r>
            <a:r>
              <a:rPr lang="en-US" sz="1800" dirty="0">
                <a:effectLst/>
                <a:latin typeface="Calibri" panose="020F0502020204030204" pitchFamily="34" charset="0"/>
                <a:ea typeface="Calibri" panose="020F0502020204030204" pitchFamily="34" charset="0"/>
                <a:cs typeface="Calibri" panose="020F0502020204030204" pitchFamily="34" charset="0"/>
              </a:rPr>
              <a:t>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https://www.canadago4sport.com/Leadership/Architect</a:t>
            </a:r>
            <a:endParaRPr lang="en-US" dirty="0"/>
          </a:p>
        </p:txBody>
      </p:sp>
      <p:pic>
        <p:nvPicPr>
          <p:cNvPr id="6" name="Online Media 5" title="Architect">
            <a:hlinkClick r:id="" action="ppaction://media"/>
            <a:extLst>
              <a:ext uri="{FF2B5EF4-FFF2-40B4-BE49-F238E27FC236}">
                <a16:creationId xmlns:a16="http://schemas.microsoft.com/office/drawing/2014/main" id="{8C91AB50-0E49-4AC3-A8EB-35EE8B1445EA}"/>
              </a:ext>
            </a:extLst>
          </p:cNvPr>
          <p:cNvPicPr>
            <a:picLocks noGrp="1" noRot="1" noChangeAspect="1"/>
          </p:cNvPicPr>
          <p:nvPr>
            <p:ph idx="1"/>
            <a:videoFile r:link="rId1"/>
          </p:nvPr>
        </p:nvPicPr>
        <p:blipFill>
          <a:blip r:embed="rId4"/>
          <a:stretch>
            <a:fillRect/>
          </a:stretch>
        </p:blipFill>
        <p:spPr>
          <a:xfrm>
            <a:off x="3192463" y="1825625"/>
            <a:ext cx="5805487" cy="4351338"/>
          </a:xfrm>
          <a:prstGeom prst="rect">
            <a:avLst/>
          </a:prstGeom>
        </p:spPr>
      </p:pic>
      <p:sp>
        <p:nvSpPr>
          <p:cNvPr id="4" name="Footer Placeholder 3">
            <a:extLst>
              <a:ext uri="{FF2B5EF4-FFF2-40B4-BE49-F238E27FC236}">
                <a16:creationId xmlns:a16="http://schemas.microsoft.com/office/drawing/2014/main" id="{62FA669F-89B0-44FD-A898-79D05E8E01DE}"/>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6037658B-AF47-4F1C-9EED-8740C91EAC47}"/>
              </a:ext>
            </a:extLst>
          </p:cNvPr>
          <p:cNvSpPr>
            <a:spLocks noGrp="1"/>
          </p:cNvSpPr>
          <p:nvPr>
            <p:ph type="sldNum" sz="quarter" idx="12"/>
          </p:nvPr>
        </p:nvSpPr>
        <p:spPr/>
        <p:txBody>
          <a:bodyPr/>
          <a:lstStyle/>
          <a:p>
            <a:fld id="{ADE010BB-8A0A-44C6-A34B-43819450A25B}" type="slidenum">
              <a:rPr lang="en-US" smtClean="0"/>
              <a:t>45</a:t>
            </a:fld>
            <a:endParaRPr lang="en-US"/>
          </a:p>
        </p:txBody>
      </p:sp>
    </p:spTree>
    <p:extLst>
      <p:ext uri="{BB962C8B-B14F-4D97-AF65-F5344CB8AC3E}">
        <p14:creationId xmlns:p14="http://schemas.microsoft.com/office/powerpoint/2010/main" val="64702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85638-A48E-49E0-BC06-27575633993A}"/>
              </a:ext>
            </a:extLst>
          </p:cNvPr>
          <p:cNvSpPr>
            <a:spLocks noGrp="1"/>
          </p:cNvSpPr>
          <p:nvPr>
            <p:ph type="title"/>
          </p:nvPr>
        </p:nvSpPr>
        <p:spPr/>
        <p:txBody>
          <a:bodyPr/>
          <a:lstStyle/>
          <a:p>
            <a:pPr algn="ctr"/>
            <a:r>
              <a:rPr lang="en-CA" b="1" dirty="0"/>
              <a:t>Numeracy</a:t>
            </a:r>
            <a:endParaRPr lang="en-US" b="1" dirty="0"/>
          </a:p>
        </p:txBody>
      </p:sp>
      <p:sp>
        <p:nvSpPr>
          <p:cNvPr id="3" name="Content Placeholder 2">
            <a:extLst>
              <a:ext uri="{FF2B5EF4-FFF2-40B4-BE49-F238E27FC236}">
                <a16:creationId xmlns:a16="http://schemas.microsoft.com/office/drawing/2014/main" id="{243CA008-FA23-4824-823F-BB13BB1B9118}"/>
              </a:ext>
            </a:extLst>
          </p:cNvPr>
          <p:cNvSpPr>
            <a:spLocks noGrp="1"/>
          </p:cNvSpPr>
          <p:nvPr>
            <p:ph idx="1"/>
          </p:nvPr>
        </p:nvSpPr>
        <p:spPr/>
        <p:txBody>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554DCE95-5FD6-4B5C-AECD-F5EB8B6410DB}"/>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2939A7D5-EC45-4F14-BF6A-8BA27520F2BC}"/>
              </a:ext>
            </a:extLst>
          </p:cNvPr>
          <p:cNvSpPr>
            <a:spLocks noGrp="1"/>
          </p:cNvSpPr>
          <p:nvPr>
            <p:ph type="sldNum" sz="quarter" idx="12"/>
          </p:nvPr>
        </p:nvSpPr>
        <p:spPr/>
        <p:txBody>
          <a:bodyPr/>
          <a:lstStyle/>
          <a:p>
            <a:fld id="{ADE010BB-8A0A-44C6-A34B-43819450A25B}" type="slidenum">
              <a:rPr lang="en-US" smtClean="0"/>
              <a:t>46</a:t>
            </a:fld>
            <a:endParaRPr lang="en-US"/>
          </a:p>
        </p:txBody>
      </p:sp>
    </p:spTree>
    <p:extLst>
      <p:ext uri="{BB962C8B-B14F-4D97-AF65-F5344CB8AC3E}">
        <p14:creationId xmlns:p14="http://schemas.microsoft.com/office/powerpoint/2010/main" val="954815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CFB6A-0417-425C-890E-98CF549DE6C3}"/>
              </a:ext>
            </a:extLst>
          </p:cNvPr>
          <p:cNvSpPr>
            <a:spLocks noGrp="1"/>
          </p:cNvSpPr>
          <p:nvPr>
            <p:ph type="title"/>
          </p:nvPr>
        </p:nvSpPr>
        <p:spPr/>
        <p:txBody>
          <a:bodyPr>
            <a:normAutofit/>
          </a:bodyPr>
          <a:lstStyle/>
          <a:p>
            <a:pPr algn="ctr"/>
            <a:r>
              <a:rPr lang="en-US" sz="4400" dirty="0">
                <a:effectLst/>
                <a:latin typeface="Calibri" panose="020F0502020204030204" pitchFamily="34" charset="0"/>
                <a:ea typeface="Calibri" panose="020F0502020204030204" pitchFamily="34" charset="0"/>
                <a:cs typeface="Calibri" panose="020F0502020204030204" pitchFamily="34" charset="0"/>
              </a:rPr>
              <a:t>Even and Odd With Wall Sit and Run </a:t>
            </a:r>
            <a:r>
              <a:rPr lang="en-US" sz="20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https://www.canadago4sport.com/Numeracy/Even-and-Odd-With-Wall-Sit-and-Run</a:t>
            </a:r>
            <a:endParaRPr lang="en-US" dirty="0"/>
          </a:p>
        </p:txBody>
      </p:sp>
      <p:pic>
        <p:nvPicPr>
          <p:cNvPr id="6" name="Online Media 5" title="OddEven">
            <a:hlinkClick r:id="" action="ppaction://media"/>
            <a:extLst>
              <a:ext uri="{FF2B5EF4-FFF2-40B4-BE49-F238E27FC236}">
                <a16:creationId xmlns:a16="http://schemas.microsoft.com/office/drawing/2014/main" id="{A03F8837-2342-47AE-AD9A-0D7D88B676E0}"/>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38FDA989-48C4-4948-A430-9E10EEA51D28}"/>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AAF2B918-8E2F-4AEC-8D88-1AC9CD553CF3}"/>
              </a:ext>
            </a:extLst>
          </p:cNvPr>
          <p:cNvSpPr>
            <a:spLocks noGrp="1"/>
          </p:cNvSpPr>
          <p:nvPr>
            <p:ph type="sldNum" sz="quarter" idx="12"/>
          </p:nvPr>
        </p:nvSpPr>
        <p:spPr/>
        <p:txBody>
          <a:bodyPr/>
          <a:lstStyle/>
          <a:p>
            <a:fld id="{ADE010BB-8A0A-44C6-A34B-43819450A25B}" type="slidenum">
              <a:rPr lang="en-US" smtClean="0"/>
              <a:t>47</a:t>
            </a:fld>
            <a:endParaRPr lang="en-US"/>
          </a:p>
        </p:txBody>
      </p:sp>
    </p:spTree>
    <p:extLst>
      <p:ext uri="{BB962C8B-B14F-4D97-AF65-F5344CB8AC3E}">
        <p14:creationId xmlns:p14="http://schemas.microsoft.com/office/powerpoint/2010/main" val="184038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887DF-B78F-4027-B3ED-9173F43305E1}"/>
              </a:ext>
            </a:extLst>
          </p:cNvPr>
          <p:cNvSpPr>
            <a:spLocks noGrp="1"/>
          </p:cNvSpPr>
          <p:nvPr>
            <p:ph type="title"/>
          </p:nvPr>
        </p:nvSpPr>
        <p:spPr/>
        <p:txBody>
          <a:bodyPr>
            <a:normAutofit/>
          </a:bodyPr>
          <a:lstStyle/>
          <a:p>
            <a:pPr algn="ctr"/>
            <a:r>
              <a:rPr lang="en-CA" b="1" dirty="0">
                <a:effectLst/>
                <a:latin typeface="Calibri" panose="020F0502020204030204" pitchFamily="34" charset="0"/>
                <a:ea typeface="Calibri" panose="020F0502020204030204" pitchFamily="34" charset="0"/>
                <a:cs typeface="Calibri" panose="020F0502020204030204" pitchFamily="34" charset="0"/>
              </a:rPr>
              <a:t>Ready Set Select </a:t>
            </a:r>
            <a:br>
              <a:rPr lang="en-CA" sz="1800" dirty="0">
                <a:effectLst/>
                <a:latin typeface="Calibri" panose="020F0502020204030204" pitchFamily="34" charset="0"/>
                <a:ea typeface="Calibri" panose="020F0502020204030204" pitchFamily="34" charset="0"/>
                <a:cs typeface="Calibri" panose="020F0502020204030204" pitchFamily="34" charset="0"/>
              </a:rPr>
            </a:br>
            <a:r>
              <a:rPr lang="en-CA" sz="1800" dirty="0">
                <a:effectLst/>
                <a:latin typeface="Calibri" panose="020F0502020204030204" pitchFamily="34" charset="0"/>
                <a:ea typeface="Calibri" panose="020F0502020204030204" pitchFamily="34" charset="0"/>
                <a:cs typeface="Calibri" panose="020F0502020204030204" pitchFamily="34" charset="0"/>
              </a:rPr>
              <a:t>https://www.canadago4sport.com/Numeracy/Ready-Set-Select-</a:t>
            </a:r>
            <a:endParaRPr lang="en-US" dirty="0"/>
          </a:p>
        </p:txBody>
      </p:sp>
      <p:pic>
        <p:nvPicPr>
          <p:cNvPr id="6" name="Online Media 5" title="Ready Set Select Cards">
            <a:hlinkClick r:id="" action="ppaction://media"/>
            <a:extLst>
              <a:ext uri="{FF2B5EF4-FFF2-40B4-BE49-F238E27FC236}">
                <a16:creationId xmlns:a16="http://schemas.microsoft.com/office/drawing/2014/main" id="{218BEE88-5B35-47D2-B935-774AD0596B83}"/>
              </a:ext>
            </a:extLst>
          </p:cNvPr>
          <p:cNvPicPr>
            <a:picLocks noGrp="1" noRot="1" noChangeAspect="1"/>
          </p:cNvPicPr>
          <p:nvPr>
            <p:ph idx="1"/>
            <a:videoFile r:link="rId1"/>
          </p:nvPr>
        </p:nvPicPr>
        <p:blipFill>
          <a:blip r:embed="rId3"/>
          <a:stretch>
            <a:fillRect/>
          </a:stretch>
        </p:blipFill>
        <p:spPr>
          <a:xfrm>
            <a:off x="2228850" y="1825625"/>
            <a:ext cx="7735888" cy="4351338"/>
          </a:xfrm>
          <a:prstGeom prst="rect">
            <a:avLst/>
          </a:prstGeom>
        </p:spPr>
      </p:pic>
      <p:sp>
        <p:nvSpPr>
          <p:cNvPr id="4" name="Footer Placeholder 3">
            <a:extLst>
              <a:ext uri="{FF2B5EF4-FFF2-40B4-BE49-F238E27FC236}">
                <a16:creationId xmlns:a16="http://schemas.microsoft.com/office/drawing/2014/main" id="{6D9F9071-E759-4798-85EC-5AD82F4FCE59}"/>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2CE64916-BFC3-4FA9-85EB-94691FB20EEA}"/>
              </a:ext>
            </a:extLst>
          </p:cNvPr>
          <p:cNvSpPr>
            <a:spLocks noGrp="1"/>
          </p:cNvSpPr>
          <p:nvPr>
            <p:ph type="sldNum" sz="quarter" idx="12"/>
          </p:nvPr>
        </p:nvSpPr>
        <p:spPr/>
        <p:txBody>
          <a:bodyPr/>
          <a:lstStyle/>
          <a:p>
            <a:fld id="{ADE010BB-8A0A-44C6-A34B-43819450A25B}" type="slidenum">
              <a:rPr lang="en-US" smtClean="0"/>
              <a:t>48</a:t>
            </a:fld>
            <a:endParaRPr lang="en-US"/>
          </a:p>
        </p:txBody>
      </p:sp>
    </p:spTree>
    <p:extLst>
      <p:ext uri="{BB962C8B-B14F-4D97-AF65-F5344CB8AC3E}">
        <p14:creationId xmlns:p14="http://schemas.microsoft.com/office/powerpoint/2010/main" val="165504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40E96-F7DD-43DA-A09D-CBB09ED38260}"/>
              </a:ext>
            </a:extLst>
          </p:cNvPr>
          <p:cNvSpPr>
            <a:spLocks noGrp="1"/>
          </p:cNvSpPr>
          <p:nvPr>
            <p:ph type="title"/>
          </p:nvPr>
        </p:nvSpPr>
        <p:spPr/>
        <p:txBody>
          <a:bodyPr/>
          <a:lstStyle/>
          <a:p>
            <a:pPr algn="ctr"/>
            <a:r>
              <a:rPr lang="en-CA" b="1" dirty="0"/>
              <a:t>Social Distancing Activities</a:t>
            </a:r>
            <a:endParaRPr lang="en-US" b="1" dirty="0"/>
          </a:p>
        </p:txBody>
      </p:sp>
      <p:pic>
        <p:nvPicPr>
          <p:cNvPr id="6" name="Content Placeholder 5">
            <a:hlinkClick r:id="rId2"/>
            <a:extLst>
              <a:ext uri="{FF2B5EF4-FFF2-40B4-BE49-F238E27FC236}">
                <a16:creationId xmlns:a16="http://schemas.microsoft.com/office/drawing/2014/main" id="{F9959A05-B016-4AEB-9B46-49CC77771180}"/>
              </a:ext>
            </a:extLst>
          </p:cNvPr>
          <p:cNvPicPr>
            <a:picLocks noGrp="1" noChangeAspect="1"/>
          </p:cNvPicPr>
          <p:nvPr>
            <p:ph idx="1"/>
          </p:nvPr>
        </p:nvPicPr>
        <p:blipFill>
          <a:blip r:embed="rId3"/>
          <a:stretch>
            <a:fillRect/>
          </a:stretch>
        </p:blipFill>
        <p:spPr>
          <a:xfrm>
            <a:off x="8430223" y="1506844"/>
            <a:ext cx="2870447" cy="4351338"/>
          </a:xfrm>
          <a:prstGeom prst="rect">
            <a:avLst/>
          </a:prstGeom>
        </p:spPr>
      </p:pic>
      <p:sp>
        <p:nvSpPr>
          <p:cNvPr id="4" name="Footer Placeholder 3">
            <a:extLst>
              <a:ext uri="{FF2B5EF4-FFF2-40B4-BE49-F238E27FC236}">
                <a16:creationId xmlns:a16="http://schemas.microsoft.com/office/drawing/2014/main" id="{90B78DAE-D7FB-4DE4-B2AE-0FCC4A932F0C}"/>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85419BA-CAE5-48D5-AE8B-6A9C51A7DB56}"/>
              </a:ext>
            </a:extLst>
          </p:cNvPr>
          <p:cNvSpPr>
            <a:spLocks noGrp="1"/>
          </p:cNvSpPr>
          <p:nvPr>
            <p:ph type="sldNum" sz="quarter" idx="12"/>
          </p:nvPr>
        </p:nvSpPr>
        <p:spPr/>
        <p:txBody>
          <a:bodyPr/>
          <a:lstStyle/>
          <a:p>
            <a:fld id="{ADE010BB-8A0A-44C6-A34B-43819450A25B}" type="slidenum">
              <a:rPr lang="en-US" smtClean="0"/>
              <a:t>49</a:t>
            </a:fld>
            <a:endParaRPr lang="en-US"/>
          </a:p>
        </p:txBody>
      </p:sp>
      <p:sp>
        <p:nvSpPr>
          <p:cNvPr id="8" name="TextBox 7">
            <a:extLst>
              <a:ext uri="{FF2B5EF4-FFF2-40B4-BE49-F238E27FC236}">
                <a16:creationId xmlns:a16="http://schemas.microsoft.com/office/drawing/2014/main" id="{B923339B-49A3-4A8D-997E-5E85E3291980}"/>
              </a:ext>
            </a:extLst>
          </p:cNvPr>
          <p:cNvSpPr txBox="1"/>
          <p:nvPr/>
        </p:nvSpPr>
        <p:spPr>
          <a:xfrm>
            <a:off x="327171" y="1690688"/>
            <a:ext cx="7029974" cy="923330"/>
          </a:xfrm>
          <a:prstGeom prst="rect">
            <a:avLst/>
          </a:prstGeom>
          <a:noFill/>
        </p:spPr>
        <p:txBody>
          <a:bodyPr wrap="square">
            <a:spAutoFit/>
          </a:bodyPr>
          <a:lstStyle/>
          <a:p>
            <a:pPr marL="285750" indent="-285750">
              <a:buFont typeface="Arial" panose="020B0604020202020204" pitchFamily="34" charset="0"/>
              <a:buChar char="•"/>
            </a:pPr>
            <a:r>
              <a:rPr lang="en-US" dirty="0"/>
              <a:t>11 Minute video on Fair &amp; Square at:</a:t>
            </a:r>
          </a:p>
          <a:p>
            <a:pPr marL="742950" lvl="1" indent="-285750">
              <a:buFont typeface="Arial" panose="020B0604020202020204" pitchFamily="34" charset="0"/>
              <a:buChar char="•"/>
            </a:pPr>
            <a:r>
              <a:rPr lang="en-US" dirty="0">
                <a:hlinkClick r:id="rId4"/>
              </a:rPr>
              <a:t>https://www.chch.com/</a:t>
            </a:r>
            <a:r>
              <a:rPr lang="en-US">
                <a:hlinkClick r:id="rId4"/>
              </a:rPr>
              <a:t>distanced-phys-ed/</a:t>
            </a:r>
            <a:endParaRPr lang="en-US"/>
          </a:p>
          <a:p>
            <a:pPr lvl="1"/>
            <a:endParaRPr lang="en-US" dirty="0"/>
          </a:p>
        </p:txBody>
      </p:sp>
    </p:spTree>
    <p:extLst>
      <p:ext uri="{BB962C8B-B14F-4D97-AF65-F5344CB8AC3E}">
        <p14:creationId xmlns:p14="http://schemas.microsoft.com/office/powerpoint/2010/main" val="2482240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2014E-9D71-424B-A184-539B410665AA}"/>
              </a:ext>
            </a:extLst>
          </p:cNvPr>
          <p:cNvSpPr>
            <a:spLocks noGrp="1"/>
          </p:cNvSpPr>
          <p:nvPr>
            <p:ph type="title"/>
          </p:nvPr>
        </p:nvSpPr>
        <p:spPr/>
        <p:txBody>
          <a:bodyPr>
            <a:normAutofit/>
          </a:bodyPr>
          <a:lstStyle/>
          <a:p>
            <a:pPr algn="ctr"/>
            <a:r>
              <a:rPr lang="en-CA" b="1" dirty="0"/>
              <a:t>Equipment &amp; Gear</a:t>
            </a:r>
            <a:br>
              <a:rPr lang="en-CA" b="1" dirty="0"/>
            </a:br>
            <a:r>
              <a:rPr lang="en-CA" b="1" dirty="0"/>
              <a:t>(PHE Canada)</a:t>
            </a:r>
            <a:endParaRPr lang="en-US" b="1" dirty="0"/>
          </a:p>
        </p:txBody>
      </p:sp>
      <p:sp>
        <p:nvSpPr>
          <p:cNvPr id="3" name="Content Placeholder 2">
            <a:extLst>
              <a:ext uri="{FF2B5EF4-FFF2-40B4-BE49-F238E27FC236}">
                <a16:creationId xmlns:a16="http://schemas.microsoft.com/office/drawing/2014/main" id="{BB08E023-D3CE-4EB4-8492-D0327FC0C4C0}"/>
              </a:ext>
            </a:extLst>
          </p:cNvPr>
          <p:cNvSpPr>
            <a:spLocks noGrp="1"/>
          </p:cNvSpPr>
          <p:nvPr>
            <p:ph idx="1"/>
          </p:nvPr>
        </p:nvSpPr>
        <p:spPr/>
        <p:txBody>
          <a:bodyPr>
            <a:normAutofit/>
          </a:bodyPr>
          <a:lstStyle/>
          <a:p>
            <a:r>
              <a:rPr lang="en-CA" dirty="0"/>
              <a:t>How do we ensure healthy equipment management? How do we ensure students have suitable gear for PE?</a:t>
            </a:r>
          </a:p>
          <a:p>
            <a:pPr lvl="1"/>
            <a:r>
              <a:rPr lang="en-CA" dirty="0"/>
              <a:t>Focus on activities that </a:t>
            </a:r>
            <a:r>
              <a:rPr lang="en-CA" b="1" dirty="0"/>
              <a:t>do not use equipment</a:t>
            </a:r>
          </a:p>
          <a:p>
            <a:pPr lvl="1"/>
            <a:r>
              <a:rPr lang="en-CA" dirty="0"/>
              <a:t>If equipment must be used</a:t>
            </a:r>
          </a:p>
          <a:p>
            <a:pPr lvl="2"/>
            <a:r>
              <a:rPr lang="en-CA" dirty="0"/>
              <a:t>Avoid sharing </a:t>
            </a:r>
            <a:r>
              <a:rPr lang="en-CA" b="1" dirty="0"/>
              <a:t>equipment by numbering </a:t>
            </a:r>
            <a:r>
              <a:rPr lang="en-CA" dirty="0"/>
              <a:t>and assigning each student their own supplies</a:t>
            </a:r>
          </a:p>
          <a:p>
            <a:pPr lvl="2"/>
            <a:r>
              <a:rPr lang="en-CA" dirty="0"/>
              <a:t>Assemble </a:t>
            </a:r>
            <a:r>
              <a:rPr lang="en-CA" b="1" dirty="0"/>
              <a:t>individualized PE kits </a:t>
            </a:r>
            <a:r>
              <a:rPr lang="en-CA" dirty="0"/>
              <a:t>that can be assigned to students</a:t>
            </a:r>
          </a:p>
          <a:p>
            <a:pPr lvl="2"/>
            <a:r>
              <a:rPr lang="en-CA" dirty="0"/>
              <a:t>Have students create their own PE kits to use at home or school and set aside budget for additional kits to be purchased</a:t>
            </a:r>
          </a:p>
          <a:p>
            <a:pPr lvl="2"/>
            <a:r>
              <a:rPr lang="en-CA" dirty="0"/>
              <a:t>Make sure the equipment has been properly </a:t>
            </a:r>
            <a:r>
              <a:rPr lang="en-CA" b="1" dirty="0"/>
              <a:t>disinfected after each use </a:t>
            </a:r>
            <a:r>
              <a:rPr lang="en-CA" dirty="0"/>
              <a:t>and not touched after disinfection</a:t>
            </a:r>
          </a:p>
          <a:p>
            <a:pPr lvl="2"/>
            <a:r>
              <a:rPr lang="en-CA" b="1" dirty="0"/>
              <a:t>Anticipate equipment hygiene compromises </a:t>
            </a:r>
            <a:r>
              <a:rPr lang="en-CA" dirty="0"/>
              <a:t>and keep extra equipment on hand so that instructional time is not lost to re-cleaning equipment</a:t>
            </a:r>
            <a:endParaRPr lang="en-US" dirty="0"/>
          </a:p>
        </p:txBody>
      </p:sp>
      <p:sp>
        <p:nvSpPr>
          <p:cNvPr id="4" name="Footer Placeholder 3">
            <a:extLst>
              <a:ext uri="{FF2B5EF4-FFF2-40B4-BE49-F238E27FC236}">
                <a16:creationId xmlns:a16="http://schemas.microsoft.com/office/drawing/2014/main" id="{5BA98E6E-9D88-4019-B0B7-E493A286DAF2}"/>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FAB61DF4-38BC-4514-B64C-059E8D4D147F}"/>
              </a:ext>
            </a:extLst>
          </p:cNvPr>
          <p:cNvSpPr>
            <a:spLocks noGrp="1"/>
          </p:cNvSpPr>
          <p:nvPr>
            <p:ph type="sldNum" sz="quarter" idx="12"/>
          </p:nvPr>
        </p:nvSpPr>
        <p:spPr/>
        <p:txBody>
          <a:bodyPr/>
          <a:lstStyle/>
          <a:p>
            <a:fld id="{ADE010BB-8A0A-44C6-A34B-43819450A25B}" type="slidenum">
              <a:rPr lang="en-US" smtClean="0"/>
              <a:t>5</a:t>
            </a:fld>
            <a:endParaRPr lang="en-US"/>
          </a:p>
        </p:txBody>
      </p:sp>
    </p:spTree>
    <p:extLst>
      <p:ext uri="{BB962C8B-B14F-4D97-AF65-F5344CB8AC3E}">
        <p14:creationId xmlns:p14="http://schemas.microsoft.com/office/powerpoint/2010/main" val="18380051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5162D-DAD9-4677-B935-4395456BAE0A}"/>
              </a:ext>
            </a:extLst>
          </p:cNvPr>
          <p:cNvSpPr>
            <a:spLocks noGrp="1"/>
          </p:cNvSpPr>
          <p:nvPr>
            <p:ph type="title"/>
          </p:nvPr>
        </p:nvSpPr>
        <p:spPr/>
        <p:txBody>
          <a:bodyPr/>
          <a:lstStyle/>
          <a:p>
            <a:pPr algn="ctr"/>
            <a:r>
              <a:rPr lang="en-CA" dirty="0"/>
              <a:t>Web Resources</a:t>
            </a:r>
            <a:endParaRPr lang="en-US" dirty="0"/>
          </a:p>
        </p:txBody>
      </p:sp>
      <p:sp>
        <p:nvSpPr>
          <p:cNvPr id="3" name="Content Placeholder 2">
            <a:extLst>
              <a:ext uri="{FF2B5EF4-FFF2-40B4-BE49-F238E27FC236}">
                <a16:creationId xmlns:a16="http://schemas.microsoft.com/office/drawing/2014/main" id="{27C1118F-D7AB-4B8E-96C5-701F6420FD9B}"/>
              </a:ext>
            </a:extLst>
          </p:cNvPr>
          <p:cNvSpPr>
            <a:spLocks noGrp="1"/>
          </p:cNvSpPr>
          <p:nvPr>
            <p:ph idx="1"/>
          </p:nvPr>
        </p:nvSpPr>
        <p:spPr/>
        <p:txBody>
          <a:bodyPr>
            <a:normAutofit fontScale="92500" lnSpcReduction="20000"/>
          </a:bodyPr>
          <a:lstStyle/>
          <a:p>
            <a:r>
              <a:rPr lang="en-CA" dirty="0"/>
              <a:t>Canadago4sport:</a:t>
            </a:r>
          </a:p>
          <a:p>
            <a:pPr lvl="1"/>
            <a:r>
              <a:rPr lang="en-CA" dirty="0"/>
              <a:t>600+ game docs and 250+ game videos</a:t>
            </a:r>
            <a:endParaRPr lang="en-US" dirty="0"/>
          </a:p>
          <a:p>
            <a:pPr lvl="2"/>
            <a:r>
              <a:rPr lang="en-CA" u="sng" dirty="0">
                <a:hlinkClick r:id="rId2"/>
              </a:rPr>
              <a:t>www.canadago4sport.com</a:t>
            </a:r>
            <a:endParaRPr lang="en-CA" u="sng" dirty="0"/>
          </a:p>
          <a:p>
            <a:pPr lvl="1"/>
            <a:r>
              <a:rPr lang="en-CA" u="sng" dirty="0"/>
              <a:t>Nearly 50 different ladder activities</a:t>
            </a:r>
          </a:p>
          <a:p>
            <a:pPr lvl="2"/>
            <a:r>
              <a:rPr lang="en-US" dirty="0">
                <a:hlinkClick r:id="rId3"/>
              </a:rPr>
              <a:t>https://www.canadago4sport.com/agility-ladders</a:t>
            </a:r>
            <a:endParaRPr lang="en-CA" u="sng" dirty="0"/>
          </a:p>
          <a:p>
            <a:r>
              <a:rPr lang="en-CA" dirty="0"/>
              <a:t>Gopher Sport:</a:t>
            </a:r>
          </a:p>
          <a:p>
            <a:pPr lvl="1"/>
            <a:r>
              <a:rPr lang="en-CA" dirty="0"/>
              <a:t>Order from over 12 different ladders</a:t>
            </a:r>
          </a:p>
          <a:p>
            <a:pPr lvl="2"/>
            <a:r>
              <a:rPr lang="en-US" dirty="0">
                <a:hlinkClick r:id="rId4"/>
              </a:rPr>
              <a:t>https://www.gophersport.com/fitness/saq?tag=agility</a:t>
            </a:r>
            <a:endParaRPr lang="en-US" dirty="0"/>
          </a:p>
          <a:p>
            <a:pPr lvl="1"/>
            <a:r>
              <a:rPr lang="en-US" dirty="0"/>
              <a:t>Order from hundreds of equipment ideas.</a:t>
            </a:r>
          </a:p>
          <a:p>
            <a:pPr lvl="2"/>
            <a:r>
              <a:rPr lang="en-US" dirty="0">
                <a:hlinkClick r:id="rId5"/>
              </a:rPr>
              <a:t>https://www.gophersport.com/</a:t>
            </a:r>
            <a:endParaRPr lang="en-US" dirty="0"/>
          </a:p>
          <a:p>
            <a:pPr lvl="1"/>
            <a:r>
              <a:rPr lang="en-US" dirty="0"/>
              <a:t>Unconditional 100% satisfaction guarantee</a:t>
            </a:r>
          </a:p>
          <a:p>
            <a:pPr lvl="2"/>
            <a:r>
              <a:rPr lang="en-CA" dirty="0"/>
              <a:t>Your satisfaction is our #1 concern! If you are not satisfied with any product you buy from us, we'll simply replace it or refund your money. No questions. No hassles. No exclusions. No kidding!</a:t>
            </a:r>
            <a:endParaRPr lang="en-US" dirty="0"/>
          </a:p>
          <a:p>
            <a:pPr lvl="3"/>
            <a:endParaRPr lang="en-CA" u="sng" dirty="0"/>
          </a:p>
          <a:p>
            <a:pPr lvl="2"/>
            <a:endParaRPr lang="en-US" dirty="0"/>
          </a:p>
        </p:txBody>
      </p:sp>
      <p:sp>
        <p:nvSpPr>
          <p:cNvPr id="5" name="Slide Number Placeholder 4">
            <a:extLst>
              <a:ext uri="{FF2B5EF4-FFF2-40B4-BE49-F238E27FC236}">
                <a16:creationId xmlns:a16="http://schemas.microsoft.com/office/drawing/2014/main" id="{F5B0B285-544E-472E-B48D-FEB65263661D}"/>
              </a:ext>
            </a:extLst>
          </p:cNvPr>
          <p:cNvSpPr>
            <a:spLocks noGrp="1"/>
          </p:cNvSpPr>
          <p:nvPr>
            <p:ph type="sldNum" sz="quarter" idx="12"/>
          </p:nvPr>
        </p:nvSpPr>
        <p:spPr/>
        <p:txBody>
          <a:bodyPr/>
          <a:lstStyle/>
          <a:p>
            <a:fld id="{DAD668B3-27DE-4A01-AC0B-B8E159C12DA4}" type="slidenum">
              <a:rPr lang="en-US" smtClean="0"/>
              <a:t>50</a:t>
            </a:fld>
            <a:endParaRPr lang="en-US"/>
          </a:p>
        </p:txBody>
      </p:sp>
      <p:sp>
        <p:nvSpPr>
          <p:cNvPr id="4" name="Footer Placeholder 3">
            <a:extLst>
              <a:ext uri="{FF2B5EF4-FFF2-40B4-BE49-F238E27FC236}">
                <a16:creationId xmlns:a16="http://schemas.microsoft.com/office/drawing/2014/main" id="{664D7DBB-883F-4051-AF4E-8AF611843E5C}"/>
              </a:ext>
            </a:extLst>
          </p:cNvPr>
          <p:cNvSpPr>
            <a:spLocks noGrp="1"/>
          </p:cNvSpPr>
          <p:nvPr>
            <p:ph type="ftr" sz="quarter" idx="11"/>
          </p:nvPr>
        </p:nvSpPr>
        <p:spPr/>
        <p:txBody>
          <a:bodyPr/>
          <a:lstStyle/>
          <a:p>
            <a:r>
              <a:rPr lang="en-US"/>
              <a:t>www.gophersport.com          www.canadago4sportcom</a:t>
            </a:r>
          </a:p>
        </p:txBody>
      </p:sp>
    </p:spTree>
    <p:extLst>
      <p:ext uri="{BB962C8B-B14F-4D97-AF65-F5344CB8AC3E}">
        <p14:creationId xmlns:p14="http://schemas.microsoft.com/office/powerpoint/2010/main" val="32330306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D5C02-F8CD-49B1-9BEE-A5ECF9D50ECA}"/>
              </a:ext>
            </a:extLst>
          </p:cNvPr>
          <p:cNvSpPr>
            <a:spLocks noGrp="1"/>
          </p:cNvSpPr>
          <p:nvPr>
            <p:ph type="title"/>
          </p:nvPr>
        </p:nvSpPr>
        <p:spPr/>
        <p:txBody>
          <a:bodyPr/>
          <a:lstStyle/>
          <a:p>
            <a:pPr algn="ctr"/>
            <a:r>
              <a:rPr lang="en-CA" dirty="0"/>
              <a:t>Pinterest and YouTube</a:t>
            </a:r>
            <a:endParaRPr lang="en-US" dirty="0"/>
          </a:p>
        </p:txBody>
      </p:sp>
      <p:sp>
        <p:nvSpPr>
          <p:cNvPr id="3" name="Content Placeholder 2">
            <a:extLst>
              <a:ext uri="{FF2B5EF4-FFF2-40B4-BE49-F238E27FC236}">
                <a16:creationId xmlns:a16="http://schemas.microsoft.com/office/drawing/2014/main" id="{0A1D999B-CCEB-48A7-A344-55905263524D}"/>
              </a:ext>
            </a:extLst>
          </p:cNvPr>
          <p:cNvSpPr>
            <a:spLocks noGrp="1"/>
          </p:cNvSpPr>
          <p:nvPr>
            <p:ph idx="1"/>
          </p:nvPr>
        </p:nvSpPr>
        <p:spPr/>
        <p:txBody>
          <a:bodyPr/>
          <a:lstStyle/>
          <a:p>
            <a:pPr lvl="2"/>
            <a:endParaRPr lang="en-US" dirty="0"/>
          </a:p>
          <a:p>
            <a:pPr lvl="1"/>
            <a:r>
              <a:rPr lang="en-CA" dirty="0"/>
              <a:t>Pinterest:</a:t>
            </a:r>
            <a:endParaRPr lang="en-US" dirty="0"/>
          </a:p>
          <a:p>
            <a:pPr lvl="2"/>
            <a:r>
              <a:rPr lang="en-CA" dirty="0"/>
              <a:t>23 boards, and 600+ pins</a:t>
            </a:r>
            <a:endParaRPr lang="en-US" dirty="0"/>
          </a:p>
          <a:p>
            <a:pPr lvl="2"/>
            <a:r>
              <a:rPr lang="en-CA" dirty="0"/>
              <a:t>Follow at </a:t>
            </a:r>
            <a:r>
              <a:rPr lang="en-US" u="sng" dirty="0">
                <a:hlinkClick r:id="rId2"/>
              </a:rPr>
              <a:t>https://www.pinterest.ca/canadago4sport/</a:t>
            </a:r>
            <a:endParaRPr lang="en-US" dirty="0"/>
          </a:p>
          <a:p>
            <a:pPr lvl="1"/>
            <a:r>
              <a:rPr lang="en-US" dirty="0"/>
              <a:t>YouTube: </a:t>
            </a:r>
          </a:p>
          <a:p>
            <a:pPr lvl="2"/>
            <a:r>
              <a:rPr lang="en-US" dirty="0"/>
              <a:t>330+ videos</a:t>
            </a:r>
          </a:p>
          <a:p>
            <a:pPr lvl="2"/>
            <a:r>
              <a:rPr lang="en-US" dirty="0"/>
              <a:t>Subscribe at </a:t>
            </a:r>
            <a:r>
              <a:rPr lang="en-US" u="sng" dirty="0">
                <a:hlinkClick r:id="rId3"/>
              </a:rPr>
              <a:t>https://www.youtube.com/c/canadago4sport/</a:t>
            </a:r>
            <a:endParaRPr lang="en-US" u="sng" dirty="0"/>
          </a:p>
          <a:p>
            <a:pPr marL="914400" lvl="2" indent="0">
              <a:buNone/>
            </a:pPr>
            <a:endParaRPr lang="en-US" dirty="0"/>
          </a:p>
        </p:txBody>
      </p:sp>
      <p:sp>
        <p:nvSpPr>
          <p:cNvPr id="4" name="Slide Number Placeholder 3">
            <a:extLst>
              <a:ext uri="{FF2B5EF4-FFF2-40B4-BE49-F238E27FC236}">
                <a16:creationId xmlns:a16="http://schemas.microsoft.com/office/drawing/2014/main" id="{EA99B4A3-558B-462E-BDA7-6C4854174602}"/>
              </a:ext>
            </a:extLst>
          </p:cNvPr>
          <p:cNvSpPr>
            <a:spLocks noGrp="1"/>
          </p:cNvSpPr>
          <p:nvPr>
            <p:ph type="sldNum" sz="quarter" idx="12"/>
          </p:nvPr>
        </p:nvSpPr>
        <p:spPr/>
        <p:txBody>
          <a:bodyPr/>
          <a:lstStyle/>
          <a:p>
            <a:fld id="{DAD668B3-27DE-4A01-AC0B-B8E159C12DA4}" type="slidenum">
              <a:rPr lang="en-US" smtClean="0"/>
              <a:t>51</a:t>
            </a:fld>
            <a:endParaRPr lang="en-US"/>
          </a:p>
        </p:txBody>
      </p:sp>
      <p:sp>
        <p:nvSpPr>
          <p:cNvPr id="5" name="Footer Placeholder 4">
            <a:extLst>
              <a:ext uri="{FF2B5EF4-FFF2-40B4-BE49-F238E27FC236}">
                <a16:creationId xmlns:a16="http://schemas.microsoft.com/office/drawing/2014/main" id="{FD83F35B-7D5D-42B4-9F75-DF4374CD3C68}"/>
              </a:ext>
            </a:extLst>
          </p:cNvPr>
          <p:cNvSpPr>
            <a:spLocks noGrp="1"/>
          </p:cNvSpPr>
          <p:nvPr>
            <p:ph type="ftr" sz="quarter" idx="11"/>
          </p:nvPr>
        </p:nvSpPr>
        <p:spPr/>
        <p:txBody>
          <a:bodyPr/>
          <a:lstStyle/>
          <a:p>
            <a:r>
              <a:rPr lang="en-US"/>
              <a:t>www.gophersport.com          www.canadago4sportcom</a:t>
            </a:r>
          </a:p>
        </p:txBody>
      </p:sp>
    </p:spTree>
    <p:extLst>
      <p:ext uri="{BB962C8B-B14F-4D97-AF65-F5344CB8AC3E}">
        <p14:creationId xmlns:p14="http://schemas.microsoft.com/office/powerpoint/2010/main" val="16788975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E53CB-B9DE-4ED0-AB8C-EF828697938C}"/>
              </a:ext>
            </a:extLst>
          </p:cNvPr>
          <p:cNvSpPr>
            <a:spLocks noGrp="1"/>
          </p:cNvSpPr>
          <p:nvPr>
            <p:ph type="title"/>
          </p:nvPr>
        </p:nvSpPr>
        <p:spPr/>
        <p:txBody>
          <a:bodyPr/>
          <a:lstStyle/>
          <a:p>
            <a:pPr algn="ctr"/>
            <a:r>
              <a:rPr lang="en-CA" dirty="0"/>
              <a:t>Social Media and Further Questions</a:t>
            </a:r>
            <a:endParaRPr lang="en-US" dirty="0"/>
          </a:p>
        </p:txBody>
      </p:sp>
      <p:sp>
        <p:nvSpPr>
          <p:cNvPr id="3" name="Content Placeholder 2">
            <a:extLst>
              <a:ext uri="{FF2B5EF4-FFF2-40B4-BE49-F238E27FC236}">
                <a16:creationId xmlns:a16="http://schemas.microsoft.com/office/drawing/2014/main" id="{4FB93E40-A209-4707-85DF-C53AFFFD6226}"/>
              </a:ext>
            </a:extLst>
          </p:cNvPr>
          <p:cNvSpPr>
            <a:spLocks noGrp="1"/>
          </p:cNvSpPr>
          <p:nvPr>
            <p:ph idx="1"/>
          </p:nvPr>
        </p:nvSpPr>
        <p:spPr/>
        <p:txBody>
          <a:bodyPr/>
          <a:lstStyle/>
          <a:p>
            <a:pPr lvl="2"/>
            <a:endParaRPr lang="en-US" dirty="0"/>
          </a:p>
          <a:p>
            <a:pPr lvl="1"/>
            <a:r>
              <a:rPr lang="en-US" dirty="0"/>
              <a:t>Twitter &amp; Instagram: </a:t>
            </a:r>
          </a:p>
          <a:p>
            <a:pPr lvl="2"/>
            <a:r>
              <a:rPr lang="en-US" dirty="0"/>
              <a:t>Tuesday (sometimes other days) posts</a:t>
            </a:r>
          </a:p>
          <a:p>
            <a:pPr lvl="2"/>
            <a:r>
              <a:rPr lang="en-US" dirty="0"/>
              <a:t>Follow at</a:t>
            </a:r>
            <a:r>
              <a:rPr lang="en-US" b="1" dirty="0"/>
              <a:t> </a:t>
            </a:r>
            <a:r>
              <a:rPr lang="en-US" dirty="0"/>
              <a:t>@canadago4sport</a:t>
            </a:r>
          </a:p>
          <a:p>
            <a:pPr lvl="1"/>
            <a:r>
              <a:rPr lang="en-US" dirty="0"/>
              <a:t>Love to hear from you:</a:t>
            </a:r>
          </a:p>
          <a:p>
            <a:pPr lvl="2"/>
            <a:r>
              <a:rPr lang="en-US" dirty="0"/>
              <a:t>JOHNBYL50@gmail.com</a:t>
            </a:r>
          </a:p>
          <a:p>
            <a:endParaRPr lang="en-US" dirty="0"/>
          </a:p>
        </p:txBody>
      </p:sp>
      <p:sp>
        <p:nvSpPr>
          <p:cNvPr id="5" name="Slide Number Placeholder 4">
            <a:extLst>
              <a:ext uri="{FF2B5EF4-FFF2-40B4-BE49-F238E27FC236}">
                <a16:creationId xmlns:a16="http://schemas.microsoft.com/office/drawing/2014/main" id="{EFD621CE-1307-4404-8785-525FE1FE21D6}"/>
              </a:ext>
            </a:extLst>
          </p:cNvPr>
          <p:cNvSpPr>
            <a:spLocks noGrp="1"/>
          </p:cNvSpPr>
          <p:nvPr>
            <p:ph type="sldNum" sz="quarter" idx="12"/>
          </p:nvPr>
        </p:nvSpPr>
        <p:spPr/>
        <p:txBody>
          <a:bodyPr/>
          <a:lstStyle/>
          <a:p>
            <a:fld id="{DAD668B3-27DE-4A01-AC0B-B8E159C12DA4}" type="slidenum">
              <a:rPr lang="en-US" smtClean="0"/>
              <a:t>52</a:t>
            </a:fld>
            <a:endParaRPr lang="en-US"/>
          </a:p>
        </p:txBody>
      </p:sp>
      <p:sp>
        <p:nvSpPr>
          <p:cNvPr id="4" name="Footer Placeholder 3">
            <a:extLst>
              <a:ext uri="{FF2B5EF4-FFF2-40B4-BE49-F238E27FC236}">
                <a16:creationId xmlns:a16="http://schemas.microsoft.com/office/drawing/2014/main" id="{77791DC5-CC33-47B1-AD26-2B23E4E3710D}"/>
              </a:ext>
            </a:extLst>
          </p:cNvPr>
          <p:cNvSpPr>
            <a:spLocks noGrp="1"/>
          </p:cNvSpPr>
          <p:nvPr>
            <p:ph type="ftr" sz="quarter" idx="11"/>
          </p:nvPr>
        </p:nvSpPr>
        <p:spPr/>
        <p:txBody>
          <a:bodyPr/>
          <a:lstStyle/>
          <a:p>
            <a:r>
              <a:rPr lang="en-US"/>
              <a:t>www.gophersport.com          www.canadago4sportcom</a:t>
            </a:r>
          </a:p>
        </p:txBody>
      </p:sp>
    </p:spTree>
    <p:extLst>
      <p:ext uri="{BB962C8B-B14F-4D97-AF65-F5344CB8AC3E}">
        <p14:creationId xmlns:p14="http://schemas.microsoft.com/office/powerpoint/2010/main" val="26787105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67D3A-8091-4F06-8890-94BFCAF7D903}"/>
              </a:ext>
            </a:extLst>
          </p:cNvPr>
          <p:cNvSpPr>
            <a:spLocks noGrp="1"/>
          </p:cNvSpPr>
          <p:nvPr>
            <p:ph type="title"/>
          </p:nvPr>
        </p:nvSpPr>
        <p:spPr/>
        <p:txBody>
          <a:bodyPr/>
          <a:lstStyle/>
          <a:p>
            <a:pPr algn="ctr"/>
            <a:r>
              <a:rPr lang="en-CA" dirty="0"/>
              <a:t>With thanks</a:t>
            </a:r>
            <a:endParaRPr lang="en-US" dirty="0"/>
          </a:p>
        </p:txBody>
      </p:sp>
      <p:sp>
        <p:nvSpPr>
          <p:cNvPr id="3" name="Content Placeholder 2">
            <a:extLst>
              <a:ext uri="{FF2B5EF4-FFF2-40B4-BE49-F238E27FC236}">
                <a16:creationId xmlns:a16="http://schemas.microsoft.com/office/drawing/2014/main" id="{B5E65A1C-5D7C-45DF-91F8-E4A82FE7B2EB}"/>
              </a:ext>
            </a:extLst>
          </p:cNvPr>
          <p:cNvSpPr>
            <a:spLocks noGrp="1"/>
          </p:cNvSpPr>
          <p:nvPr>
            <p:ph idx="1"/>
          </p:nvPr>
        </p:nvSpPr>
        <p:spPr/>
        <p:txBody>
          <a:bodyPr>
            <a:normAutofit fontScale="92500" lnSpcReduction="10000"/>
          </a:bodyPr>
          <a:lstStyle/>
          <a:p>
            <a:pPr marL="0" indent="0" algn="ctr">
              <a:buNone/>
            </a:pPr>
            <a:endParaRPr lang="en-CA" sz="3600" dirty="0"/>
          </a:p>
          <a:p>
            <a:pPr algn="ctr"/>
            <a:r>
              <a:rPr lang="en-CA" sz="3600" dirty="0"/>
              <a:t>To all of the wonderful people </a:t>
            </a:r>
          </a:p>
          <a:p>
            <a:pPr marL="0" indent="0" algn="ctr">
              <a:buNone/>
            </a:pPr>
            <a:r>
              <a:rPr lang="en-CA" sz="3600" dirty="0"/>
              <a:t>who inspire each other </a:t>
            </a:r>
          </a:p>
          <a:p>
            <a:pPr marL="0" indent="0" algn="ctr">
              <a:buNone/>
            </a:pPr>
            <a:r>
              <a:rPr lang="en-CA" sz="3600" dirty="0"/>
              <a:t>at conferences and other places!</a:t>
            </a:r>
          </a:p>
          <a:p>
            <a:pPr marL="0" indent="0" algn="ctr">
              <a:buNone/>
            </a:pPr>
            <a:endParaRPr lang="en-CA" sz="3600" dirty="0"/>
          </a:p>
          <a:p>
            <a:pPr algn="ctr"/>
            <a:r>
              <a:rPr lang="en-CA" sz="3600" dirty="0"/>
              <a:t>To Gopher Sport</a:t>
            </a:r>
            <a:r>
              <a:rPr lang="en-US" sz="3600" dirty="0"/>
              <a:t> </a:t>
            </a:r>
          </a:p>
          <a:p>
            <a:pPr marL="0" indent="0" algn="ctr">
              <a:buNone/>
            </a:pPr>
            <a:r>
              <a:rPr lang="en-US" sz="3600" dirty="0"/>
              <a:t>for their innovative products </a:t>
            </a:r>
          </a:p>
          <a:p>
            <a:pPr marL="0" indent="0" algn="ctr">
              <a:buNone/>
            </a:pPr>
            <a:r>
              <a:rPr lang="en-US" sz="3600" dirty="0"/>
              <a:t>and high quality equipment!</a:t>
            </a:r>
            <a:endParaRPr lang="en-CA" sz="3600" dirty="0"/>
          </a:p>
        </p:txBody>
      </p:sp>
      <p:sp>
        <p:nvSpPr>
          <p:cNvPr id="4" name="Footer Placeholder 3">
            <a:extLst>
              <a:ext uri="{FF2B5EF4-FFF2-40B4-BE49-F238E27FC236}">
                <a16:creationId xmlns:a16="http://schemas.microsoft.com/office/drawing/2014/main" id="{6A73CE12-8467-4542-9CE0-C5FF698E9806}"/>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17BFB91A-E118-42D2-B87F-496199E97306}"/>
              </a:ext>
            </a:extLst>
          </p:cNvPr>
          <p:cNvSpPr>
            <a:spLocks noGrp="1"/>
          </p:cNvSpPr>
          <p:nvPr>
            <p:ph type="sldNum" sz="quarter" idx="12"/>
          </p:nvPr>
        </p:nvSpPr>
        <p:spPr/>
        <p:txBody>
          <a:bodyPr/>
          <a:lstStyle/>
          <a:p>
            <a:fld id="{DAD668B3-27DE-4A01-AC0B-B8E159C12DA4}" type="slidenum">
              <a:rPr lang="en-US" smtClean="0"/>
              <a:t>53</a:t>
            </a:fld>
            <a:endParaRPr lang="en-US"/>
          </a:p>
        </p:txBody>
      </p:sp>
    </p:spTree>
    <p:extLst>
      <p:ext uri="{BB962C8B-B14F-4D97-AF65-F5344CB8AC3E}">
        <p14:creationId xmlns:p14="http://schemas.microsoft.com/office/powerpoint/2010/main" val="35083998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1F848-CF5B-4B6E-AE95-70A513443D35}"/>
              </a:ext>
            </a:extLst>
          </p:cNvPr>
          <p:cNvSpPr>
            <a:spLocks noGrp="1"/>
          </p:cNvSpPr>
          <p:nvPr>
            <p:ph type="title"/>
          </p:nvPr>
        </p:nvSpPr>
        <p:spPr/>
        <p:txBody>
          <a:bodyPr/>
          <a:lstStyle/>
          <a:p>
            <a:pPr algn="ctr"/>
            <a:r>
              <a:rPr lang="en-CA" dirty="0"/>
              <a:t>Download slides at:</a:t>
            </a:r>
            <a:endParaRPr lang="en-US" dirty="0"/>
          </a:p>
        </p:txBody>
      </p:sp>
      <p:sp>
        <p:nvSpPr>
          <p:cNvPr id="3" name="Content Placeholder 2">
            <a:extLst>
              <a:ext uri="{FF2B5EF4-FFF2-40B4-BE49-F238E27FC236}">
                <a16:creationId xmlns:a16="http://schemas.microsoft.com/office/drawing/2014/main" id="{22AFB2D6-85F1-427E-8FB6-728FD94FE529}"/>
              </a:ext>
            </a:extLst>
          </p:cNvPr>
          <p:cNvSpPr>
            <a:spLocks noGrp="1"/>
          </p:cNvSpPr>
          <p:nvPr>
            <p:ph idx="1"/>
          </p:nvPr>
        </p:nvSpPr>
        <p:spPr/>
        <p:txBody>
          <a:bodyPr/>
          <a:lstStyle/>
          <a:p>
            <a:pPr marL="0" indent="0" algn="ctr">
              <a:buNone/>
            </a:pPr>
            <a:endParaRPr lang="en-CA" dirty="0"/>
          </a:p>
          <a:p>
            <a:pPr marL="0" indent="0" algn="ctr">
              <a:buNone/>
            </a:pPr>
            <a:endParaRPr lang="en-CA" dirty="0"/>
          </a:p>
          <a:p>
            <a:pPr marL="0" indent="0" algn="ctr">
              <a:buNone/>
            </a:pPr>
            <a:r>
              <a:rPr lang="en-US" dirty="0">
                <a:hlinkClick r:id="rId2"/>
              </a:rPr>
              <a:t>https://www.canadago4sport.com/conferences-and-workshops</a:t>
            </a:r>
            <a:endParaRPr lang="en-CA" dirty="0"/>
          </a:p>
        </p:txBody>
      </p:sp>
      <p:sp>
        <p:nvSpPr>
          <p:cNvPr id="4" name="Footer Placeholder 3">
            <a:extLst>
              <a:ext uri="{FF2B5EF4-FFF2-40B4-BE49-F238E27FC236}">
                <a16:creationId xmlns:a16="http://schemas.microsoft.com/office/drawing/2014/main" id="{883EE27A-DF08-4AEC-A1A7-77B7A8581591}"/>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809496C3-B115-4A3B-BDDD-E3C62296C0AA}"/>
              </a:ext>
            </a:extLst>
          </p:cNvPr>
          <p:cNvSpPr>
            <a:spLocks noGrp="1"/>
          </p:cNvSpPr>
          <p:nvPr>
            <p:ph type="sldNum" sz="quarter" idx="12"/>
          </p:nvPr>
        </p:nvSpPr>
        <p:spPr/>
        <p:txBody>
          <a:bodyPr/>
          <a:lstStyle/>
          <a:p>
            <a:fld id="{DAD668B3-27DE-4A01-AC0B-B8E159C12DA4}" type="slidenum">
              <a:rPr lang="en-US" smtClean="0"/>
              <a:t>54</a:t>
            </a:fld>
            <a:endParaRPr lang="en-US"/>
          </a:p>
        </p:txBody>
      </p:sp>
    </p:spTree>
    <p:extLst>
      <p:ext uri="{BB962C8B-B14F-4D97-AF65-F5344CB8AC3E}">
        <p14:creationId xmlns:p14="http://schemas.microsoft.com/office/powerpoint/2010/main" val="3577047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438B5-13A6-474D-B756-AE6DE62AB125}"/>
              </a:ext>
            </a:extLst>
          </p:cNvPr>
          <p:cNvSpPr>
            <a:spLocks noGrp="1"/>
          </p:cNvSpPr>
          <p:nvPr>
            <p:ph type="title"/>
          </p:nvPr>
        </p:nvSpPr>
        <p:spPr/>
        <p:txBody>
          <a:bodyPr/>
          <a:lstStyle/>
          <a:p>
            <a:pPr algn="ctr"/>
            <a:r>
              <a:rPr lang="en-CA" b="1" dirty="0"/>
              <a:t>Equipment &amp; Gear </a:t>
            </a:r>
            <a:r>
              <a:rPr lang="en-CA" b="1" dirty="0" err="1"/>
              <a:t>Con’t</a:t>
            </a:r>
            <a:br>
              <a:rPr lang="en-CA" b="1" dirty="0"/>
            </a:br>
            <a:r>
              <a:rPr lang="en-CA" b="1" dirty="0"/>
              <a:t>(PHE Canada)</a:t>
            </a:r>
            <a:endParaRPr lang="en-US" dirty="0"/>
          </a:p>
        </p:txBody>
      </p:sp>
      <p:sp>
        <p:nvSpPr>
          <p:cNvPr id="3" name="Content Placeholder 2">
            <a:extLst>
              <a:ext uri="{FF2B5EF4-FFF2-40B4-BE49-F238E27FC236}">
                <a16:creationId xmlns:a16="http://schemas.microsoft.com/office/drawing/2014/main" id="{097277CE-1CAB-4792-9A44-0DB1FEF1F753}"/>
              </a:ext>
            </a:extLst>
          </p:cNvPr>
          <p:cNvSpPr>
            <a:spLocks noGrp="1"/>
          </p:cNvSpPr>
          <p:nvPr>
            <p:ph idx="1"/>
          </p:nvPr>
        </p:nvSpPr>
        <p:spPr/>
        <p:txBody>
          <a:bodyPr/>
          <a:lstStyle/>
          <a:p>
            <a:r>
              <a:rPr lang="en-CA" b="1" dirty="0"/>
              <a:t>Disinfect teaching aids </a:t>
            </a:r>
            <a:r>
              <a:rPr lang="en-CA" dirty="0"/>
              <a:t>(clipboards, white boards, pens, plastic bins for transporting materials etc.)</a:t>
            </a:r>
          </a:p>
          <a:p>
            <a:r>
              <a:rPr lang="en-CA" dirty="0"/>
              <a:t>Encourage students to come to school in </a:t>
            </a:r>
            <a:r>
              <a:rPr lang="en-CA" b="1" dirty="0"/>
              <a:t>clothing that is appropriate for PE</a:t>
            </a:r>
            <a:r>
              <a:rPr lang="en-CA" dirty="0"/>
              <a:t> and the weather conditions to eliminate the use of change rooms</a:t>
            </a:r>
          </a:p>
          <a:p>
            <a:r>
              <a:rPr lang="en-CA" dirty="0"/>
              <a:t>When transitioning to/from outside remind, and monitor, students to use designated areas for changing into jackets and winter clothing if moving outdoors, such as in designated desk area or a marked side of the hallway</a:t>
            </a:r>
            <a:endParaRPr lang="en-US" dirty="0"/>
          </a:p>
        </p:txBody>
      </p:sp>
      <p:sp>
        <p:nvSpPr>
          <p:cNvPr id="4" name="Footer Placeholder 3">
            <a:extLst>
              <a:ext uri="{FF2B5EF4-FFF2-40B4-BE49-F238E27FC236}">
                <a16:creationId xmlns:a16="http://schemas.microsoft.com/office/drawing/2014/main" id="{8FA7A1ED-BE04-430F-8AF8-15EEE0E511DF}"/>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7439CDE3-B7B8-470C-9B62-377BAA12781A}"/>
              </a:ext>
            </a:extLst>
          </p:cNvPr>
          <p:cNvSpPr>
            <a:spLocks noGrp="1"/>
          </p:cNvSpPr>
          <p:nvPr>
            <p:ph type="sldNum" sz="quarter" idx="12"/>
          </p:nvPr>
        </p:nvSpPr>
        <p:spPr/>
        <p:txBody>
          <a:bodyPr/>
          <a:lstStyle/>
          <a:p>
            <a:fld id="{ADE010BB-8A0A-44C6-A34B-43819450A25B}" type="slidenum">
              <a:rPr lang="en-US" smtClean="0"/>
              <a:t>6</a:t>
            </a:fld>
            <a:endParaRPr lang="en-US"/>
          </a:p>
        </p:txBody>
      </p:sp>
    </p:spTree>
    <p:extLst>
      <p:ext uri="{BB962C8B-B14F-4D97-AF65-F5344CB8AC3E}">
        <p14:creationId xmlns:p14="http://schemas.microsoft.com/office/powerpoint/2010/main" val="2850712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58EF6-3561-48F3-A11D-50D833DE3FE0}"/>
              </a:ext>
            </a:extLst>
          </p:cNvPr>
          <p:cNvSpPr>
            <a:spLocks noGrp="1"/>
          </p:cNvSpPr>
          <p:nvPr>
            <p:ph type="title"/>
          </p:nvPr>
        </p:nvSpPr>
        <p:spPr>
          <a:xfrm>
            <a:off x="955646" y="616794"/>
            <a:ext cx="10515600" cy="1325563"/>
          </a:xfrm>
        </p:spPr>
        <p:txBody>
          <a:bodyPr>
            <a:normAutofit/>
          </a:bodyPr>
          <a:lstStyle/>
          <a:p>
            <a:pPr algn="ctr"/>
            <a:r>
              <a:rPr lang="en-CA" b="1" dirty="0"/>
              <a:t>Space</a:t>
            </a:r>
            <a:br>
              <a:rPr lang="en-CA" b="1" dirty="0"/>
            </a:br>
            <a:r>
              <a:rPr lang="en-CA" b="1" dirty="0"/>
              <a:t>(PHE Canada)</a:t>
            </a:r>
            <a:endParaRPr lang="en-US" b="1" dirty="0"/>
          </a:p>
        </p:txBody>
      </p:sp>
      <p:sp>
        <p:nvSpPr>
          <p:cNvPr id="3" name="Content Placeholder 2">
            <a:extLst>
              <a:ext uri="{FF2B5EF4-FFF2-40B4-BE49-F238E27FC236}">
                <a16:creationId xmlns:a16="http://schemas.microsoft.com/office/drawing/2014/main" id="{88E896E0-E335-4E3D-8CA0-1B4FB4DA3AEC}"/>
              </a:ext>
            </a:extLst>
          </p:cNvPr>
          <p:cNvSpPr>
            <a:spLocks noGrp="1"/>
          </p:cNvSpPr>
          <p:nvPr>
            <p:ph idx="1"/>
          </p:nvPr>
        </p:nvSpPr>
        <p:spPr/>
        <p:txBody>
          <a:bodyPr>
            <a:normAutofit fontScale="85000" lnSpcReduction="20000"/>
          </a:bodyPr>
          <a:lstStyle/>
          <a:p>
            <a:r>
              <a:rPr lang="en-CA" dirty="0"/>
              <a:t>Where can PE be taught? If the gymnasium is unavailable for PE, what types of activities can be taught?</a:t>
            </a:r>
          </a:p>
          <a:p>
            <a:pPr lvl="1"/>
            <a:r>
              <a:rPr lang="en-CA" dirty="0"/>
              <a:t>If using the </a:t>
            </a:r>
            <a:r>
              <a:rPr lang="en-CA" b="1" dirty="0"/>
              <a:t>gymnasium, open the doors </a:t>
            </a:r>
            <a:r>
              <a:rPr lang="en-CA" dirty="0"/>
              <a:t>to maximize air flow</a:t>
            </a:r>
          </a:p>
          <a:p>
            <a:pPr lvl="1"/>
            <a:r>
              <a:rPr lang="en-CA" dirty="0"/>
              <a:t>Match the instructional design to the available space – </a:t>
            </a:r>
            <a:r>
              <a:rPr lang="en-CA" b="1" dirty="0"/>
              <a:t>use stations</a:t>
            </a:r>
            <a:r>
              <a:rPr lang="en-CA" dirty="0"/>
              <a:t>, marked off areas, poly spots, etc., to ensure separation among students</a:t>
            </a:r>
          </a:p>
          <a:p>
            <a:pPr lvl="1"/>
            <a:r>
              <a:rPr lang="en-CA" b="1" dirty="0"/>
              <a:t>Maximize outdoor time </a:t>
            </a:r>
            <a:r>
              <a:rPr lang="en-CA" dirty="0"/>
              <a:t>while avoiding use of permanent playground structures, benches, and walls</a:t>
            </a:r>
          </a:p>
          <a:p>
            <a:pPr lvl="1"/>
            <a:r>
              <a:rPr lang="en-CA" dirty="0"/>
              <a:t>Complete an </a:t>
            </a:r>
            <a:r>
              <a:rPr lang="en-CA" b="1" dirty="0"/>
              <a:t>inventory of outdoor spaces </a:t>
            </a:r>
            <a:r>
              <a:rPr lang="en-CA" dirty="0"/>
              <a:t>(school yard, local parks and green spaces) and designate zones that can be used for PE</a:t>
            </a:r>
          </a:p>
          <a:p>
            <a:pPr lvl="1"/>
            <a:r>
              <a:rPr lang="en-CA" dirty="0"/>
              <a:t>Communicate with families/caregivers at the start of the term to inform them of the areas that will be accessed</a:t>
            </a:r>
          </a:p>
          <a:p>
            <a:pPr lvl="1"/>
            <a:r>
              <a:rPr lang="en-CA" dirty="0"/>
              <a:t>If students are remaining in one location, </a:t>
            </a:r>
            <a:r>
              <a:rPr lang="en-CA" b="1" dirty="0"/>
              <a:t>have PE teachers rotate </a:t>
            </a:r>
            <a:r>
              <a:rPr lang="en-CA" dirty="0"/>
              <a:t>through to each class during the day and deliver PE in place</a:t>
            </a:r>
          </a:p>
          <a:p>
            <a:pPr lvl="1"/>
            <a:r>
              <a:rPr lang="en-CA" dirty="0"/>
              <a:t>If blended learning has been chosen, consider assigning tasks for at-home completion and then having students </a:t>
            </a:r>
            <a:r>
              <a:rPr lang="en-CA" b="1" dirty="0"/>
              <a:t>apply the knowledge gained in the school setting</a:t>
            </a:r>
          </a:p>
          <a:p>
            <a:pPr lvl="1"/>
            <a:r>
              <a:rPr lang="en-CA" dirty="0"/>
              <a:t>Ensure that whatever learnings are to be done at home or online are accessible for </a:t>
            </a:r>
            <a:r>
              <a:rPr lang="en-CA" b="1" dirty="0"/>
              <a:t>all students</a:t>
            </a:r>
            <a:endParaRPr lang="en-US" b="1" dirty="0"/>
          </a:p>
        </p:txBody>
      </p:sp>
      <p:sp>
        <p:nvSpPr>
          <p:cNvPr id="4" name="Footer Placeholder 3">
            <a:extLst>
              <a:ext uri="{FF2B5EF4-FFF2-40B4-BE49-F238E27FC236}">
                <a16:creationId xmlns:a16="http://schemas.microsoft.com/office/drawing/2014/main" id="{B5F2282C-D05E-483C-B6C3-49D57AA3C91E}"/>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97202EB8-9FAE-461D-B449-ECE11D832E42}"/>
              </a:ext>
            </a:extLst>
          </p:cNvPr>
          <p:cNvSpPr>
            <a:spLocks noGrp="1"/>
          </p:cNvSpPr>
          <p:nvPr>
            <p:ph type="sldNum" sz="quarter" idx="12"/>
          </p:nvPr>
        </p:nvSpPr>
        <p:spPr/>
        <p:txBody>
          <a:bodyPr/>
          <a:lstStyle/>
          <a:p>
            <a:fld id="{ADE010BB-8A0A-44C6-A34B-43819450A25B}" type="slidenum">
              <a:rPr lang="en-US" smtClean="0"/>
              <a:t>7</a:t>
            </a:fld>
            <a:endParaRPr lang="en-US"/>
          </a:p>
        </p:txBody>
      </p:sp>
    </p:spTree>
    <p:extLst>
      <p:ext uri="{BB962C8B-B14F-4D97-AF65-F5344CB8AC3E}">
        <p14:creationId xmlns:p14="http://schemas.microsoft.com/office/powerpoint/2010/main" val="3669293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027A-FEDB-47E3-AA5B-989EF94E1319}"/>
              </a:ext>
            </a:extLst>
          </p:cNvPr>
          <p:cNvSpPr>
            <a:spLocks noGrp="1"/>
          </p:cNvSpPr>
          <p:nvPr>
            <p:ph type="title"/>
          </p:nvPr>
        </p:nvSpPr>
        <p:spPr/>
        <p:txBody>
          <a:bodyPr/>
          <a:lstStyle/>
          <a:p>
            <a:pPr algn="ctr"/>
            <a:r>
              <a:rPr lang="en-CA" b="1" dirty="0"/>
              <a:t>Teacher Ideas</a:t>
            </a:r>
            <a:endParaRPr lang="en-US" b="1" dirty="0"/>
          </a:p>
        </p:txBody>
      </p:sp>
      <p:sp>
        <p:nvSpPr>
          <p:cNvPr id="3" name="Content Placeholder 2">
            <a:extLst>
              <a:ext uri="{FF2B5EF4-FFF2-40B4-BE49-F238E27FC236}">
                <a16:creationId xmlns:a16="http://schemas.microsoft.com/office/drawing/2014/main" id="{F5078039-3C0E-472B-A653-675A8EEE22E1}"/>
              </a:ext>
            </a:extLst>
          </p:cNvPr>
          <p:cNvSpPr>
            <a:spLocks noGrp="1"/>
          </p:cNvSpPr>
          <p:nvPr>
            <p:ph idx="1"/>
          </p:nvPr>
        </p:nvSpPr>
        <p:spPr/>
        <p:txBody>
          <a:bodyPr/>
          <a:lstStyle/>
          <a:p>
            <a:pPr>
              <a:lnSpc>
                <a:spcPct val="107000"/>
              </a:lnSpc>
              <a:spcBef>
                <a:spcPts val="0"/>
              </a:spcBef>
            </a:pPr>
            <a:r>
              <a:rPr lang="en-US" dirty="0">
                <a:effectLst/>
                <a:latin typeface="Calibri" panose="020F0502020204030204" pitchFamily="34" charset="0"/>
                <a:ea typeface="Times New Roman" panose="02020603050405020304" pitchFamily="18" charset="0"/>
                <a:cs typeface="Calibri" panose="020F0502020204030204" pitchFamily="34" charset="0"/>
              </a:rPr>
              <a:t>Protect yourself and your students:</a:t>
            </a:r>
          </a:p>
          <a:p>
            <a:pPr lvl="1">
              <a:lnSpc>
                <a:spcPct val="107000"/>
              </a:lnSpc>
              <a:spcBef>
                <a:spcPts val="0"/>
              </a:spcBef>
            </a:pPr>
            <a:r>
              <a:rPr lang="en-US" sz="2800" dirty="0">
                <a:effectLst/>
                <a:latin typeface="Calibri" panose="020F0502020204030204" pitchFamily="34" charset="0"/>
                <a:ea typeface="Times New Roman" panose="02020603050405020304" pitchFamily="18" charset="0"/>
                <a:cs typeface="Calibri" panose="020F0502020204030204" pitchFamily="34" charset="0"/>
              </a:rPr>
              <a:t>Follow the same procedures as expected of your students.</a:t>
            </a:r>
          </a:p>
          <a:p>
            <a:pPr lvl="1">
              <a:lnSpc>
                <a:spcPct val="107000"/>
              </a:lnSpc>
              <a:spcBef>
                <a:spcPts val="0"/>
              </a:spcBef>
            </a:pPr>
            <a:r>
              <a:rPr lang="en-US" sz="2800" dirty="0">
                <a:effectLst/>
                <a:latin typeface="Calibri" panose="020F0502020204030204" pitchFamily="34" charset="0"/>
                <a:ea typeface="Times New Roman" panose="02020603050405020304" pitchFamily="18" charset="0"/>
                <a:cs typeface="Calibri" panose="020F0502020204030204" pitchFamily="34" charset="0"/>
              </a:rPr>
              <a:t>Ensure that students follow the healthy protocol.</a:t>
            </a:r>
          </a:p>
          <a:p>
            <a:pPr lvl="1">
              <a:lnSpc>
                <a:spcPct val="107000"/>
              </a:lnSpc>
              <a:spcBef>
                <a:spcPts val="0"/>
              </a:spcBef>
            </a:pPr>
            <a:r>
              <a:rPr lang="en-US" sz="2800" dirty="0">
                <a:effectLst/>
                <a:latin typeface="Calibri" panose="020F0502020204030204" pitchFamily="34" charset="0"/>
                <a:ea typeface="Times New Roman" panose="02020603050405020304" pitchFamily="18" charset="0"/>
                <a:cs typeface="Calibri" panose="020F0502020204030204" pitchFamily="34" charset="0"/>
              </a:rPr>
              <a:t>Consider wearing a mask.</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br>
              <a:rPr lang="en-US" sz="1200" dirty="0">
                <a:effectLst/>
                <a:latin typeface="Calibri" panose="020F0502020204030204" pitchFamily="34" charset="0"/>
                <a:ea typeface="Times New Roman" panose="02020603050405020304" pitchFamily="18" charset="0"/>
              </a:rPr>
            </a:b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3AFE8440-387A-4DD5-A8A6-1AE2F86C6D9E}"/>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836876C6-9991-41A8-B378-D44E7C6E3508}"/>
              </a:ext>
            </a:extLst>
          </p:cNvPr>
          <p:cNvSpPr>
            <a:spLocks noGrp="1"/>
          </p:cNvSpPr>
          <p:nvPr>
            <p:ph type="sldNum" sz="quarter" idx="12"/>
          </p:nvPr>
        </p:nvSpPr>
        <p:spPr/>
        <p:txBody>
          <a:bodyPr/>
          <a:lstStyle/>
          <a:p>
            <a:fld id="{ADE010BB-8A0A-44C6-A34B-43819450A25B}" type="slidenum">
              <a:rPr lang="en-US" smtClean="0"/>
              <a:t>8</a:t>
            </a:fld>
            <a:endParaRPr lang="en-US"/>
          </a:p>
        </p:txBody>
      </p:sp>
    </p:spTree>
    <p:extLst>
      <p:ext uri="{BB962C8B-B14F-4D97-AF65-F5344CB8AC3E}">
        <p14:creationId xmlns:p14="http://schemas.microsoft.com/office/powerpoint/2010/main" val="1899184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8093A-E83D-4827-A0D7-D5250E444064}"/>
              </a:ext>
            </a:extLst>
          </p:cNvPr>
          <p:cNvSpPr>
            <a:spLocks noGrp="1"/>
          </p:cNvSpPr>
          <p:nvPr>
            <p:ph type="title"/>
          </p:nvPr>
        </p:nvSpPr>
        <p:spPr/>
        <p:txBody>
          <a:bodyPr/>
          <a:lstStyle/>
          <a:p>
            <a:pPr algn="ctr"/>
            <a:r>
              <a:rPr lang="en-CA" b="1" dirty="0"/>
              <a:t>Teacher Ideas </a:t>
            </a:r>
            <a:r>
              <a:rPr lang="en-CA" b="1" dirty="0" err="1"/>
              <a:t>Con`t</a:t>
            </a:r>
            <a:endParaRPr lang="en-US" dirty="0"/>
          </a:p>
        </p:txBody>
      </p:sp>
      <p:sp>
        <p:nvSpPr>
          <p:cNvPr id="3" name="Content Placeholder 2">
            <a:extLst>
              <a:ext uri="{FF2B5EF4-FFF2-40B4-BE49-F238E27FC236}">
                <a16:creationId xmlns:a16="http://schemas.microsoft.com/office/drawing/2014/main" id="{938FCDF2-2E73-4E0B-A9F7-63D13062D8FB}"/>
              </a:ext>
            </a:extLst>
          </p:cNvPr>
          <p:cNvSpPr>
            <a:spLocks noGrp="1"/>
          </p:cNvSpPr>
          <p:nvPr>
            <p:ph idx="1"/>
          </p:nvPr>
        </p:nvSpPr>
        <p:spPr/>
        <p:txBody>
          <a:bodyPr>
            <a:normAutofit fontScale="77500" lnSpcReduction="20000"/>
          </a:bodyPr>
          <a:lstStyle/>
          <a:p>
            <a:pPr>
              <a:lnSpc>
                <a:spcPct val="107000"/>
              </a:lnSpc>
              <a:spcBef>
                <a:spcPts val="0"/>
              </a:spcBef>
            </a:pPr>
            <a:r>
              <a:rPr lang="en-US" dirty="0">
                <a:effectLst/>
                <a:latin typeface="Calibri" panose="020F0502020204030204" pitchFamily="34" charset="0"/>
                <a:ea typeface="Times New Roman" panose="02020603050405020304" pitchFamily="18" charset="0"/>
                <a:cs typeface="Calibri" panose="020F0502020204030204" pitchFamily="34" charset="0"/>
              </a:rPr>
              <a:t>Teaching suggestions</a:t>
            </a:r>
          </a:p>
          <a:p>
            <a:pPr lvl="1">
              <a:lnSpc>
                <a:spcPct val="107000"/>
              </a:lnSpc>
              <a:spcBef>
                <a:spcPts val="0"/>
              </a:spcBef>
            </a:pPr>
            <a:r>
              <a:rPr lang="en-US" sz="2800" b="1" dirty="0">
                <a:effectLst/>
                <a:latin typeface="Calibri" panose="020F0502020204030204" pitchFamily="34" charset="0"/>
                <a:ea typeface="Times New Roman" panose="02020603050405020304" pitchFamily="18" charset="0"/>
                <a:cs typeface="Calibri" panose="020F0502020204030204" pitchFamily="34" charset="0"/>
              </a:rPr>
              <a:t>Establish a disinfection routine</a:t>
            </a:r>
            <a:r>
              <a:rPr lang="en-US" sz="2800" dirty="0">
                <a:effectLst/>
                <a:latin typeface="Calibri" panose="020F0502020204030204" pitchFamily="34" charset="0"/>
                <a:ea typeface="Times New Roman" panose="02020603050405020304" pitchFamily="18" charset="0"/>
                <a:cs typeface="Calibri" panose="020F0502020204030204" pitchFamily="34" charset="0"/>
              </a:rPr>
              <a:t>—try include students in that process so they learn and so that process happens more quickly.</a:t>
            </a:r>
          </a:p>
          <a:p>
            <a:pPr lvl="1">
              <a:lnSpc>
                <a:spcPct val="107000"/>
              </a:lnSpc>
              <a:spcBef>
                <a:spcPts val="0"/>
              </a:spcBef>
            </a:pPr>
            <a:r>
              <a:rPr lang="en-US" sz="2800" dirty="0">
                <a:effectLst/>
                <a:latin typeface="Calibri" panose="020F0502020204030204" pitchFamily="34" charset="0"/>
                <a:ea typeface="Times New Roman" panose="02020603050405020304" pitchFamily="18" charset="0"/>
                <a:cs typeface="Calibri" panose="020F0502020204030204" pitchFamily="34" charset="0"/>
              </a:rPr>
              <a:t>As always, if you have a large teaching space, develop many </a:t>
            </a:r>
            <a:r>
              <a:rPr lang="en-US" sz="2800" b="1" dirty="0">
                <a:effectLst/>
                <a:latin typeface="Calibri" panose="020F0502020204030204" pitchFamily="34" charset="0"/>
                <a:ea typeface="Times New Roman" panose="02020603050405020304" pitchFamily="18" charset="0"/>
                <a:cs typeface="Calibri" panose="020F0502020204030204" pitchFamily="34" charset="0"/>
              </a:rPr>
              <a:t>small-sized games </a:t>
            </a:r>
            <a:r>
              <a:rPr lang="en-US" sz="2800" dirty="0">
                <a:effectLst/>
                <a:latin typeface="Calibri" panose="020F0502020204030204" pitchFamily="34" charset="0"/>
                <a:ea typeface="Times New Roman" panose="02020603050405020304" pitchFamily="18" charset="0"/>
                <a:cs typeface="Calibri" panose="020F0502020204030204" pitchFamily="34" charset="0"/>
              </a:rPr>
              <a:t>to encourage skill development and keep students safe.</a:t>
            </a:r>
          </a:p>
          <a:p>
            <a:pPr lvl="1">
              <a:lnSpc>
                <a:spcPct val="107000"/>
              </a:lnSpc>
              <a:spcBef>
                <a:spcPts val="0"/>
              </a:spcBef>
            </a:pPr>
            <a:r>
              <a:rPr lang="en-US" sz="2800" dirty="0">
                <a:effectLst/>
                <a:latin typeface="Calibri" panose="020F0502020204030204" pitchFamily="34" charset="0"/>
                <a:ea typeface="Times New Roman" panose="02020603050405020304" pitchFamily="18" charset="0"/>
                <a:cs typeface="Calibri" panose="020F0502020204030204" pitchFamily="34" charset="0"/>
              </a:rPr>
              <a:t>If you have a small space to have students active in, then some students will need to be playing while others are on the side. For those on the side they need to be spread out:</a:t>
            </a:r>
          </a:p>
          <a:p>
            <a:pPr lvl="2">
              <a:lnSpc>
                <a:spcPct val="107000"/>
              </a:lnSpc>
              <a:spcBef>
                <a:spcPts val="0"/>
              </a:spcBef>
            </a:pPr>
            <a:r>
              <a:rPr lang="en-US" sz="2800" dirty="0">
                <a:effectLst/>
                <a:latin typeface="Calibri" panose="020F0502020204030204" pitchFamily="34" charset="0"/>
                <a:ea typeface="Times New Roman" panose="02020603050405020304" pitchFamily="18" charset="0"/>
                <a:cs typeface="Calibri" panose="020F0502020204030204" pitchFamily="34" charset="0"/>
              </a:rPr>
              <a:t>Consider putting tape or some spot </a:t>
            </a:r>
            <a:r>
              <a:rPr lang="en-US" sz="2800" b="1" dirty="0">
                <a:effectLst/>
                <a:latin typeface="Calibri" panose="020F0502020204030204" pitchFamily="34" charset="0"/>
                <a:ea typeface="Times New Roman" panose="02020603050405020304" pitchFamily="18" charset="0"/>
                <a:cs typeface="Calibri" panose="020F0502020204030204" pitchFamily="34" charset="0"/>
              </a:rPr>
              <a:t>identification spots on walls </a:t>
            </a:r>
            <a:r>
              <a:rPr lang="en-US" sz="2800" dirty="0">
                <a:effectLst/>
                <a:latin typeface="Calibri" panose="020F0502020204030204" pitchFamily="34" charset="0"/>
                <a:ea typeface="Times New Roman" panose="02020603050405020304" pitchFamily="18" charset="0"/>
                <a:cs typeface="Calibri" panose="020F0502020204030204" pitchFamily="34" charset="0"/>
              </a:rPr>
              <a:t>to spread these students out.</a:t>
            </a:r>
          </a:p>
          <a:p>
            <a:pPr lvl="2">
              <a:lnSpc>
                <a:spcPct val="107000"/>
              </a:lnSpc>
              <a:spcBef>
                <a:spcPts val="0"/>
              </a:spcBef>
            </a:pPr>
            <a:r>
              <a:rPr lang="en-US" sz="2800" dirty="0">
                <a:effectLst/>
                <a:latin typeface="Calibri" panose="020F0502020204030204" pitchFamily="34" charset="0"/>
                <a:ea typeface="Times New Roman" panose="02020603050405020304" pitchFamily="18" charset="0"/>
                <a:cs typeface="Calibri" panose="020F0502020204030204" pitchFamily="34" charset="0"/>
              </a:rPr>
              <a:t>Students on the </a:t>
            </a:r>
            <a:r>
              <a:rPr lang="en-US" sz="2800" b="1" dirty="0">
                <a:effectLst/>
                <a:latin typeface="Calibri" panose="020F0502020204030204" pitchFamily="34" charset="0"/>
                <a:ea typeface="Times New Roman" panose="02020603050405020304" pitchFamily="18" charset="0"/>
                <a:cs typeface="Calibri" panose="020F0502020204030204" pitchFamily="34" charset="0"/>
              </a:rPr>
              <a:t>sides can be on teams </a:t>
            </a:r>
            <a:r>
              <a:rPr lang="en-US" sz="2800" dirty="0">
                <a:effectLst/>
                <a:latin typeface="Calibri" panose="020F0502020204030204" pitchFamily="34" charset="0"/>
                <a:ea typeface="Times New Roman" panose="02020603050405020304" pitchFamily="18" charset="0"/>
                <a:cs typeface="Calibri" panose="020F0502020204030204" pitchFamily="34" charset="0"/>
              </a:rPr>
              <a:t>that are playing, and pass any balls (with feet) that go to the sidelines. </a:t>
            </a:r>
          </a:p>
          <a:p>
            <a:pPr lvl="2">
              <a:lnSpc>
                <a:spcPct val="107000"/>
              </a:lnSpc>
              <a:spcBef>
                <a:spcPts val="0"/>
              </a:spcBef>
            </a:pPr>
            <a:r>
              <a:rPr lang="en-US" sz="2800" b="1" dirty="0">
                <a:effectLst/>
                <a:latin typeface="Calibri" panose="020F0502020204030204" pitchFamily="34" charset="0"/>
                <a:ea typeface="Times New Roman" panose="02020603050405020304" pitchFamily="18" charset="0"/>
                <a:cs typeface="Calibri" panose="020F0502020204030204" pitchFamily="34" charset="0"/>
              </a:rPr>
              <a:t>Develop a circuit of exercises stations </a:t>
            </a:r>
            <a:r>
              <a:rPr lang="en-US" sz="2800" dirty="0">
                <a:effectLst/>
                <a:latin typeface="Calibri" panose="020F0502020204030204" pitchFamily="34" charset="0"/>
                <a:ea typeface="Times New Roman" panose="02020603050405020304" pitchFamily="18" charset="0"/>
                <a:cs typeface="Calibri" panose="020F0502020204030204" pitchFamily="34" charset="0"/>
              </a:rPr>
              <a:t>and when everyone is completed their station, the students rotate or switch with players active on the playing area.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AFAC5B27-DF7F-471B-AB26-044AF8F41F4B}"/>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88CA06EB-D4C4-4C82-9268-E718CB7FDAED}"/>
              </a:ext>
            </a:extLst>
          </p:cNvPr>
          <p:cNvSpPr>
            <a:spLocks noGrp="1"/>
          </p:cNvSpPr>
          <p:nvPr>
            <p:ph type="sldNum" sz="quarter" idx="12"/>
          </p:nvPr>
        </p:nvSpPr>
        <p:spPr/>
        <p:txBody>
          <a:bodyPr/>
          <a:lstStyle/>
          <a:p>
            <a:fld id="{ADE010BB-8A0A-44C6-A34B-43819450A25B}" type="slidenum">
              <a:rPr lang="en-US" smtClean="0"/>
              <a:t>9</a:t>
            </a:fld>
            <a:endParaRPr lang="en-US"/>
          </a:p>
        </p:txBody>
      </p:sp>
    </p:spTree>
    <p:extLst>
      <p:ext uri="{BB962C8B-B14F-4D97-AF65-F5344CB8AC3E}">
        <p14:creationId xmlns:p14="http://schemas.microsoft.com/office/powerpoint/2010/main" val="33962661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3581</TotalTime>
  <Words>2636</Words>
  <Application>Microsoft Office PowerPoint</Application>
  <PresentationFormat>Widescreen</PresentationFormat>
  <Paragraphs>294</Paragraphs>
  <Slides>54</Slides>
  <Notes>0</Notes>
  <HiddenSlides>0</HiddenSlides>
  <MMClips>28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Calibri</vt:lpstr>
      <vt:lpstr>Calibri Light</vt:lpstr>
      <vt:lpstr>Symbol</vt:lpstr>
      <vt:lpstr>Times New Roman</vt:lpstr>
      <vt:lpstr>Office Theme</vt:lpstr>
      <vt:lpstr>Covid-19 Safe Physical Education</vt:lpstr>
      <vt:lpstr>Covid-19: PHE Canada</vt:lpstr>
      <vt:lpstr>Physical Education (PE): Key Points  (PHE Canada)</vt:lpstr>
      <vt:lpstr>In-School Learning (PHE Canada)</vt:lpstr>
      <vt:lpstr>Equipment &amp; Gear (PHE Canada)</vt:lpstr>
      <vt:lpstr>Equipment &amp; Gear Con’t (PHE Canada)</vt:lpstr>
      <vt:lpstr>Space (PHE Canada)</vt:lpstr>
      <vt:lpstr>Teacher Ideas</vt:lpstr>
      <vt:lpstr>Teacher Ideas Con`t</vt:lpstr>
      <vt:lpstr>Invasion Games that can Work Well: Though Physical Distancing will need to be Established </vt:lpstr>
      <vt:lpstr>How to Physical Distance in Team Sports </vt:lpstr>
      <vt:lpstr>Target Games  </vt:lpstr>
      <vt:lpstr>Hula Hoop Horseshoe  https://www.canadago4sport.com/Target1/Hula-Hoop-Horseshoes</vt:lpstr>
      <vt:lpstr>Hula Hoop Horseshoe Race  https://www.canadago4sport.com/Target1/Hula-Hoop-Horseshoes-Race</vt:lpstr>
      <vt:lpstr>Kickpar  https://www.canadago4sport.com/Target1/Kickpar </vt:lpstr>
      <vt:lpstr>SyncroBall  https://www.canadago4sport.com/Target1/SynchroBall</vt:lpstr>
      <vt:lpstr>TripleShot Disc Target  https://www.gophersport.com/sports/disc-golf/tripleshot-disc-target-set?item=169024</vt:lpstr>
      <vt:lpstr>Launch Baseball  https://www.canadago4sport.com/strike/Launch-Baseball </vt:lpstr>
      <vt:lpstr>Golf  https://www.gophersport.com/search-unbxd?&amp;q=Golf%20Equipment&amp;rows=40&amp;view=grid&amp;start=0</vt:lpstr>
      <vt:lpstr>Disc Golf—With Mobile Stands https://www.canadago4sport.com/Target1/Disc-Golf-with-Mobile-Goals</vt:lpstr>
      <vt:lpstr>Disc Golf—With Natural Goals https://www.canadago4sport.com/Target1/Disc-Golf-with-Natural-Goals</vt:lpstr>
      <vt:lpstr>Net Game Team Launch  https://www.canadago4sport.com/Net/Team-Launch-Light</vt:lpstr>
      <vt:lpstr>Fitness Activities</vt:lpstr>
      <vt:lpstr>Fitness Activities Con`t Exeropoly  https://www.canadago4sport.com/Warmups/Exeropoly</vt:lpstr>
      <vt:lpstr>Ladder Activities</vt:lpstr>
      <vt:lpstr>Ladder Activities Con`t Just with Feet</vt:lpstr>
      <vt:lpstr>Ladder Activities Con`t With Feet and Hands</vt:lpstr>
      <vt:lpstr>Ladder Activities Con`t With Additional Equipment</vt:lpstr>
      <vt:lpstr>Most Tag Games  With Cleaned Pool Noodles for Its  https://www.gophersport.com/sports/swimming/funoodles-foam-rod-floats?item=-204621 </vt:lpstr>
      <vt:lpstr>Obstacle Courses</vt:lpstr>
      <vt:lpstr>Sample Obstacle Course https://www.canadago4sport.com/Locomotor/Obstacle-Course </vt:lpstr>
      <vt:lpstr>Dance</vt:lpstr>
      <vt:lpstr>Daily Physical Activity (DPA)</vt:lpstr>
      <vt:lpstr>Simon Says  https://www.canadago4sport.com/Leadership/Simon-Says</vt:lpstr>
      <vt:lpstr>Simon Says do Previous  https://www.canadago4sport.com/Leadership/Simon-Says-Do-Previous</vt:lpstr>
      <vt:lpstr>Simon Says do Opposite  https://www.canadago4sport.com/Leadership/Simon-Says-Do-Opposite</vt:lpstr>
      <vt:lpstr>Ying Yang You Instructions  https://www.canadago4sport.com/Leadership/Ying-Yang-You-Instructions</vt:lpstr>
      <vt:lpstr>Ying Yang You Slow  https://www.canadago4sport.com/Leadership/Ying-Yang-You-Slow</vt:lpstr>
      <vt:lpstr>Ying Yang You Faster  https://www.canadago4sport.com/Leadership/Ying-Yang-You-Faster</vt:lpstr>
      <vt:lpstr>Ying Yang You Back  https://www.canadago4sport.com/Leadership/Ying-Yang-You-Back</vt:lpstr>
      <vt:lpstr>Leadership Games</vt:lpstr>
      <vt:lpstr>Tip the Bucket  https://www.canadago4sport.com/Leadership/Tip-the-Bucket</vt:lpstr>
      <vt:lpstr>Carry and Drop the Bean Bag  https://www.canadago4sport.com/Leadership/Carry-and-Drop-the-Bean-Bags</vt:lpstr>
      <vt:lpstr>Cooperative Writing  https://www.canadago4sport.com/Leadership/Cooperative-Writing</vt:lpstr>
      <vt:lpstr>Architect  https://www.canadago4sport.com/Leadership/Architect</vt:lpstr>
      <vt:lpstr>Numeracy</vt:lpstr>
      <vt:lpstr>Even and Odd With Wall Sit and Run https://www.canadago4sport.com/Numeracy/Even-and-Odd-With-Wall-Sit-and-Run</vt:lpstr>
      <vt:lpstr>Ready Set Select  https://www.canadago4sport.com/Numeracy/Ready-Set-Select-</vt:lpstr>
      <vt:lpstr>Social Distancing Activities</vt:lpstr>
      <vt:lpstr>Web Resources</vt:lpstr>
      <vt:lpstr>Pinterest and YouTube</vt:lpstr>
      <vt:lpstr>Social Media and Further Questions</vt:lpstr>
      <vt:lpstr>With thanks</vt:lpstr>
      <vt:lpstr>Download slides 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Activities and Equipment Kits for More Individualized Physical Health Education at School or at Home K-6</dc:title>
  <dc:creator>John Byl</dc:creator>
  <cp:lastModifiedBy>John Byl</cp:lastModifiedBy>
  <cp:revision>77</cp:revision>
  <dcterms:created xsi:type="dcterms:W3CDTF">2020-07-01T18:50:08Z</dcterms:created>
  <dcterms:modified xsi:type="dcterms:W3CDTF">2020-09-25T15:07:00Z</dcterms:modified>
</cp:coreProperties>
</file>